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3" r:id="rId3"/>
    <p:sldId id="272" r:id="rId4"/>
    <p:sldId id="275" r:id="rId5"/>
    <p:sldId id="259" r:id="rId6"/>
    <p:sldId id="289" r:id="rId7"/>
    <p:sldId id="262" r:id="rId8"/>
    <p:sldId id="290" r:id="rId9"/>
    <p:sldId id="292" r:id="rId10"/>
    <p:sldId id="265" r:id="rId11"/>
    <p:sldId id="266" r:id="rId12"/>
    <p:sldId id="267" r:id="rId13"/>
    <p:sldId id="287" r:id="rId14"/>
    <p:sldId id="288" r:id="rId15"/>
    <p:sldId id="291" r:id="rId16"/>
    <p:sldId id="269"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3" autoAdjust="0"/>
    <p:restoredTop sz="94660"/>
  </p:normalViewPr>
  <p:slideViewPr>
    <p:cSldViewPr snapToGrid="0">
      <p:cViewPr varScale="1">
        <p:scale>
          <a:sx n="68" d="100"/>
          <a:sy n="68" d="100"/>
        </p:scale>
        <p:origin x="57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hr-HR"/>
              <a:t>Uredite stil naslova matrice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Uredite stil podnaslova matrice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hr-HR"/>
              <a:t>Uredite stil naslova matrice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4509A250-FF31-4206-8172-F9D3106AACB1}"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hr-HR"/>
              <a:t>Uredite stil naslova matrice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4"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hr-HR"/>
              <a:t>Uredite stil naslova matrice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hr-HR"/>
              <a:t>Uredite stilove teksta matrice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4"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hr-HR"/>
              <a:t>Uredite stil naslova matrice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pc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r-HR"/>
              <a:t>Uredite stil naslova matrice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upca sa slika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r-HR"/>
              <a:t>Uredite stil naslova matrice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Vertical Text Placeholder 2"/>
          <p:cNvSpPr>
            <a:spLocks noGrp="1"/>
          </p:cNvSpPr>
          <p:nvPr>
            <p:ph type="body" orient="vert" idx="1"/>
          </p:nvPr>
        </p:nvSpPr>
        <p:spPr/>
        <p:txBody>
          <a:bodyPr vert="eaVert" anchor="t" anchorCtr="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hr-HR"/>
              <a:t>Uredite stil naslova matrice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hr-HR"/>
              <a:t>Uredite stil naslova matrice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9796027F-7875-4030-9381-8BD8C4F21935}"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a:t>Uredite stil naslova matrice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hr-HR"/>
              <a:t>Uredite stil naslova matrice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7" name="Date Placeholder 4"/>
          <p:cNvSpPr>
            <a:spLocks noGrp="1"/>
          </p:cNvSpPr>
          <p:nvPr>
            <p:ph type="dt" sz="half" idx="10"/>
          </p:nvPr>
        </p:nvSpPr>
        <p:spPr/>
        <p:txBody>
          <a:bodyPr/>
          <a:lstStyle/>
          <a:p>
            <a:fld id="{4509A250-FF31-4206-8172-F9D3106AACB1}" type="datetimeFigureOut">
              <a:rPr lang="en-US" dirty="0"/>
              <a:t>11/17/2021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hr-HR"/>
              <a:t>Uredite stil naslova matrice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Date Placeholder 4"/>
          <p:cNvSpPr>
            <a:spLocks noGrp="1"/>
          </p:cNvSpPr>
          <p:nvPr>
            <p:ph type="dt" sz="half" idx="10"/>
          </p:nvPr>
        </p:nvSpPr>
        <p:spPr/>
        <p:txBody>
          <a:bodyPr/>
          <a:lstStyle/>
          <a:p>
            <a:fld id="{4509A250-FF31-4206-8172-F9D3106AACB1}"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hr-HR"/>
              <a:t>Uredite stil naslova matrice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11/17/2021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package" Target="../embeddings/Microsoft_PowerPoint_Presentation1.pptx"/></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jpe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91586" y="560948"/>
            <a:ext cx="11293596" cy="3329581"/>
          </a:xfrm>
        </p:spPr>
        <p:txBody>
          <a:bodyPr/>
          <a:lstStyle/>
          <a:p>
            <a:pPr algn="ctr"/>
            <a:r>
              <a:rPr lang="hr-HR" dirty="0"/>
              <a:t>VUKOVAR</a:t>
            </a:r>
            <a:br>
              <a:rPr lang="hr-HR" dirty="0"/>
            </a:br>
            <a:r>
              <a:rPr lang="hr-HR" dirty="0"/>
              <a:t>RAT I MIR</a:t>
            </a:r>
          </a:p>
        </p:txBody>
      </p:sp>
    </p:spTree>
    <p:extLst>
      <p:ext uri="{BB962C8B-B14F-4D97-AF65-F5344CB8AC3E}">
        <p14:creationId xmlns:p14="http://schemas.microsoft.com/office/powerpoint/2010/main" val="2568234011"/>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42454" y="1512885"/>
            <a:ext cx="2573482" cy="4150239"/>
          </a:xfrm>
          <a:prstGeom prst="rect">
            <a:avLst/>
          </a:prstGeom>
        </p:spPr>
        <p:txBody>
          <a:bodyPr wrap="square">
            <a:spAutoFit/>
          </a:bodyPr>
          <a:lstStyle/>
          <a:p>
            <a:pPr>
              <a:lnSpc>
                <a:spcPct val="107000"/>
              </a:lnSpc>
              <a:spcAft>
                <a:spcPts val="800"/>
              </a:spcAft>
            </a:pPr>
            <a:r>
              <a:rPr lang="hr-HR" i="1" dirty="0">
                <a:effectLst>
                  <a:outerShdw blurRad="38100" dist="19050" dir="2700000" algn="tl">
                    <a:schemeClr val="dk1">
                      <a:alpha val="40000"/>
                    </a:schemeClr>
                  </a:outerShdw>
                </a:effectLst>
              </a:rPr>
              <a:t>Tisuće grobova u tami sjedi.</a:t>
            </a:r>
          </a:p>
          <a:p>
            <a:pPr>
              <a:lnSpc>
                <a:spcPct val="107000"/>
              </a:lnSpc>
              <a:spcAft>
                <a:spcPts val="800"/>
              </a:spcAft>
            </a:pPr>
            <a:r>
              <a:rPr lang="hr-HR" i="1" dirty="0">
                <a:effectLst>
                  <a:outerShdw blurRad="38100" dist="19050" dir="2700000" algn="tl">
                    <a:schemeClr val="dk1">
                      <a:alpha val="40000"/>
                    </a:schemeClr>
                  </a:outerShdw>
                </a:effectLst>
              </a:rPr>
              <a:t>Svi isti</a:t>
            </a:r>
          </a:p>
          <a:p>
            <a:pPr>
              <a:lnSpc>
                <a:spcPct val="107000"/>
              </a:lnSpc>
              <a:spcAft>
                <a:spcPts val="800"/>
              </a:spcAft>
            </a:pPr>
            <a:r>
              <a:rPr lang="hr-HR" i="1" dirty="0">
                <a:effectLst>
                  <a:outerShdw blurRad="38100" dist="19050" dir="2700000" algn="tl">
                    <a:schemeClr val="dk1">
                      <a:alpha val="40000"/>
                    </a:schemeClr>
                  </a:outerShdw>
                </a:effectLst>
              </a:rPr>
              <a:t>svi pod imenom jednim.</a:t>
            </a:r>
          </a:p>
          <a:p>
            <a:pPr>
              <a:lnSpc>
                <a:spcPct val="107000"/>
              </a:lnSpc>
              <a:spcAft>
                <a:spcPts val="800"/>
              </a:spcAft>
            </a:pPr>
            <a:r>
              <a:rPr lang="hr-HR" i="1" dirty="0">
                <a:effectLst>
                  <a:outerShdw blurRad="38100" dist="19050" dir="2700000" algn="tl">
                    <a:schemeClr val="dk1">
                      <a:alpha val="40000"/>
                    </a:schemeClr>
                  </a:outerShdw>
                </a:effectLst>
              </a:rPr>
              <a:t>Tek cvijet donesen</a:t>
            </a:r>
          </a:p>
          <a:p>
            <a:pPr>
              <a:lnSpc>
                <a:spcPct val="107000"/>
              </a:lnSpc>
              <a:spcAft>
                <a:spcPts val="800"/>
              </a:spcAft>
            </a:pPr>
            <a:r>
              <a:rPr lang="hr-HR" i="1" dirty="0">
                <a:effectLst>
                  <a:outerShdw blurRad="38100" dist="19050" dir="2700000" algn="tl">
                    <a:schemeClr val="dk1">
                      <a:alpha val="40000"/>
                    </a:schemeClr>
                  </a:outerShdw>
                </a:effectLst>
              </a:rPr>
              <a:t>koji odskače</a:t>
            </a:r>
          </a:p>
          <a:p>
            <a:pPr>
              <a:lnSpc>
                <a:spcPct val="107000"/>
              </a:lnSpc>
              <a:spcAft>
                <a:spcPts val="800"/>
              </a:spcAft>
            </a:pPr>
            <a:r>
              <a:rPr lang="hr-HR" i="1" dirty="0">
                <a:effectLst>
                  <a:outerShdw blurRad="38100" dist="19050" dir="2700000" algn="tl">
                    <a:schemeClr val="dk1">
                      <a:alpha val="40000"/>
                    </a:schemeClr>
                  </a:outerShdw>
                </a:effectLst>
              </a:rPr>
              <a:t>od svijeta</a:t>
            </a:r>
          </a:p>
          <a:p>
            <a:pPr>
              <a:lnSpc>
                <a:spcPct val="107000"/>
              </a:lnSpc>
              <a:spcAft>
                <a:spcPts val="800"/>
              </a:spcAft>
            </a:pPr>
            <a:r>
              <a:rPr lang="hr-HR" i="1" dirty="0">
                <a:effectLst>
                  <a:outerShdw blurRad="38100" dist="19050" dir="2700000" algn="tl">
                    <a:schemeClr val="dk1">
                      <a:alpha val="40000"/>
                    </a:schemeClr>
                  </a:outerShdw>
                </a:effectLst>
              </a:rPr>
              <a:t>svijeta baruta</a:t>
            </a:r>
          </a:p>
          <a:p>
            <a:pPr>
              <a:lnSpc>
                <a:spcPct val="107000"/>
              </a:lnSpc>
              <a:spcAft>
                <a:spcPts val="800"/>
              </a:spcAft>
            </a:pPr>
            <a:r>
              <a:rPr lang="hr-HR" i="1" dirty="0">
                <a:effectLst>
                  <a:outerShdw blurRad="38100" dist="19050" dir="2700000" algn="tl">
                    <a:schemeClr val="dk1">
                      <a:alpha val="40000"/>
                    </a:schemeClr>
                  </a:outerShdw>
                </a:effectLst>
              </a:rPr>
              <a:t>i tmine</a:t>
            </a:r>
          </a:p>
          <a:p>
            <a:pPr>
              <a:lnSpc>
                <a:spcPct val="107000"/>
              </a:lnSpc>
              <a:spcAft>
                <a:spcPts val="800"/>
              </a:spcAft>
            </a:pPr>
            <a:r>
              <a:rPr lang="hr-HR" i="1" dirty="0">
                <a:effectLst>
                  <a:outerShdw blurRad="38100" dist="19050" dir="2700000" algn="tl">
                    <a:schemeClr val="dk1">
                      <a:alpha val="40000"/>
                    </a:schemeClr>
                  </a:outerShdw>
                </a:effectLst>
              </a:rPr>
              <a:t>prkosi svima</a:t>
            </a:r>
          </a:p>
        </p:txBody>
      </p:sp>
      <p:sp>
        <p:nvSpPr>
          <p:cNvPr id="3" name="Pravokutnik 2"/>
          <p:cNvSpPr/>
          <p:nvPr/>
        </p:nvSpPr>
        <p:spPr>
          <a:xfrm>
            <a:off x="2653145" y="1512885"/>
            <a:ext cx="2220191" cy="4446602"/>
          </a:xfrm>
          <a:prstGeom prst="rect">
            <a:avLst/>
          </a:prstGeom>
        </p:spPr>
        <p:txBody>
          <a:bodyPr wrap="square">
            <a:spAutoFit/>
          </a:bodyPr>
          <a:lstStyle/>
          <a:p>
            <a:pPr>
              <a:lnSpc>
                <a:spcPct val="107000"/>
              </a:lnSpc>
              <a:spcAft>
                <a:spcPts val="800"/>
              </a:spcAft>
            </a:pPr>
            <a:r>
              <a:rPr lang="hr-HR" i="1" dirty="0">
                <a:effectLst>
                  <a:outerShdw blurRad="38100" dist="19050" dir="2700000" algn="tl">
                    <a:schemeClr val="dk1">
                      <a:alpha val="40000"/>
                    </a:schemeClr>
                  </a:outerShdw>
                </a:effectLst>
              </a:rPr>
              <a:t>U oku se vidi još trag</a:t>
            </a:r>
          </a:p>
          <a:p>
            <a:pPr>
              <a:lnSpc>
                <a:spcPct val="107000"/>
              </a:lnSpc>
              <a:spcAft>
                <a:spcPts val="800"/>
              </a:spcAft>
            </a:pPr>
            <a:r>
              <a:rPr lang="hr-HR" i="1" dirty="0">
                <a:effectLst>
                  <a:outerShdw blurRad="38100" dist="19050" dir="2700000" algn="tl">
                    <a:schemeClr val="dk1">
                      <a:alpha val="40000"/>
                    </a:schemeClr>
                  </a:outerShdw>
                </a:effectLst>
              </a:rPr>
              <a:t>od bljeska smrti</a:t>
            </a:r>
          </a:p>
          <a:p>
            <a:pPr>
              <a:lnSpc>
                <a:spcPct val="107000"/>
              </a:lnSpc>
              <a:spcAft>
                <a:spcPts val="800"/>
              </a:spcAft>
            </a:pPr>
            <a:r>
              <a:rPr lang="hr-HR" i="1" dirty="0">
                <a:effectLst>
                  <a:outerShdw blurRad="38100" dist="19050" dir="2700000" algn="tl">
                    <a:schemeClr val="dk1">
                      <a:alpha val="40000"/>
                    </a:schemeClr>
                  </a:outerShdw>
                </a:effectLst>
              </a:rPr>
              <a:t>i ugasla kuća</a:t>
            </a:r>
          </a:p>
          <a:p>
            <a:pPr>
              <a:lnSpc>
                <a:spcPct val="107000"/>
              </a:lnSpc>
              <a:spcAft>
                <a:spcPts val="800"/>
              </a:spcAft>
            </a:pPr>
            <a:r>
              <a:rPr lang="hr-HR" i="1" dirty="0">
                <a:effectLst>
                  <a:outerShdw blurRad="38100" dist="19050" dir="2700000" algn="tl">
                    <a:schemeClr val="dk1">
                      <a:alpha val="40000"/>
                    </a:schemeClr>
                  </a:outerShdw>
                </a:effectLst>
              </a:rPr>
              <a:t>koja neće</a:t>
            </a:r>
          </a:p>
          <a:p>
            <a:pPr>
              <a:lnSpc>
                <a:spcPct val="107000"/>
              </a:lnSpc>
              <a:spcAft>
                <a:spcPts val="800"/>
              </a:spcAft>
            </a:pPr>
            <a:r>
              <a:rPr lang="hr-HR" i="1" dirty="0">
                <a:effectLst>
                  <a:outerShdw blurRad="38100" dist="19050" dir="2700000" algn="tl">
                    <a:schemeClr val="dk1">
                      <a:alpha val="40000"/>
                    </a:schemeClr>
                  </a:outerShdw>
                </a:effectLst>
              </a:rPr>
              <a:t>ugostiti stranca.</a:t>
            </a:r>
          </a:p>
          <a:p>
            <a:pPr>
              <a:lnSpc>
                <a:spcPct val="107000"/>
              </a:lnSpc>
              <a:spcAft>
                <a:spcPts val="800"/>
              </a:spcAft>
            </a:pPr>
            <a:r>
              <a:rPr lang="hr-HR" i="1" dirty="0">
                <a:effectLst>
                  <a:outerShdw blurRad="38100" dist="19050" dir="2700000" algn="tl">
                    <a:schemeClr val="dk1">
                      <a:alpha val="40000"/>
                    </a:schemeClr>
                  </a:outerShdw>
                </a:effectLst>
              </a:rPr>
              <a:t>Tek zamišljena duga</a:t>
            </a:r>
          </a:p>
          <a:p>
            <a:pPr>
              <a:lnSpc>
                <a:spcPct val="107000"/>
              </a:lnSpc>
              <a:spcAft>
                <a:spcPts val="800"/>
              </a:spcAft>
            </a:pPr>
            <a:r>
              <a:rPr lang="hr-HR" i="1" dirty="0">
                <a:effectLst>
                  <a:outerShdw blurRad="38100" dist="19050" dir="2700000" algn="tl">
                    <a:schemeClr val="dk1">
                      <a:alpha val="40000"/>
                    </a:schemeClr>
                  </a:outerShdw>
                </a:effectLst>
              </a:rPr>
              <a:t>u bojama ugljena</a:t>
            </a:r>
          </a:p>
          <a:p>
            <a:pPr>
              <a:lnSpc>
                <a:spcPct val="107000"/>
              </a:lnSpc>
              <a:spcAft>
                <a:spcPts val="800"/>
              </a:spcAft>
            </a:pPr>
            <a:r>
              <a:rPr lang="hr-HR" i="1" dirty="0">
                <a:effectLst>
                  <a:outerShdw blurRad="38100" dist="19050" dir="2700000" algn="tl">
                    <a:schemeClr val="dk1">
                      <a:alpha val="40000"/>
                    </a:schemeClr>
                  </a:outerShdw>
                </a:effectLst>
              </a:rPr>
              <a:t>strši kao vješalo</a:t>
            </a:r>
          </a:p>
          <a:p>
            <a:pPr>
              <a:lnSpc>
                <a:spcPct val="107000"/>
              </a:lnSpc>
              <a:spcAft>
                <a:spcPts val="800"/>
              </a:spcAft>
            </a:pPr>
            <a:r>
              <a:rPr lang="hr-HR" i="1" dirty="0">
                <a:effectLst>
                  <a:outerShdw blurRad="38100" dist="19050" dir="2700000" algn="tl">
                    <a:schemeClr val="dk1">
                      <a:alpha val="40000"/>
                    </a:schemeClr>
                  </a:outerShdw>
                </a:effectLst>
              </a:rPr>
              <a:t>tuge u jesenskoj noći.</a:t>
            </a:r>
          </a:p>
        </p:txBody>
      </p:sp>
      <p:sp>
        <p:nvSpPr>
          <p:cNvPr id="5" name="Pravokutnik 4"/>
          <p:cNvSpPr/>
          <p:nvPr/>
        </p:nvSpPr>
        <p:spPr>
          <a:xfrm>
            <a:off x="5344391" y="1512885"/>
            <a:ext cx="2905991" cy="3580339"/>
          </a:xfrm>
          <a:prstGeom prst="rect">
            <a:avLst/>
          </a:prstGeom>
        </p:spPr>
        <p:txBody>
          <a:bodyPr wrap="square">
            <a:spAutoFit/>
          </a:bodyPr>
          <a:lstStyle/>
          <a:p>
            <a:pPr>
              <a:lnSpc>
                <a:spcPct val="107000"/>
              </a:lnSpc>
              <a:spcAft>
                <a:spcPts val="800"/>
              </a:spcAft>
            </a:pPr>
            <a:r>
              <a:rPr lang="hr-HR" i="1" dirty="0">
                <a:effectLst>
                  <a:outerShdw blurRad="38100" dist="19050" dir="2700000" algn="tl">
                    <a:schemeClr val="dk1">
                      <a:alpha val="40000"/>
                    </a:schemeClr>
                  </a:outerShdw>
                </a:effectLst>
              </a:rPr>
              <a:t>Mir je imenica </a:t>
            </a:r>
          </a:p>
          <a:p>
            <a:pPr>
              <a:lnSpc>
                <a:spcPct val="107000"/>
              </a:lnSpc>
              <a:spcAft>
                <a:spcPts val="800"/>
              </a:spcAft>
            </a:pPr>
            <a:r>
              <a:rPr lang="hr-HR" i="1" dirty="0">
                <a:effectLst>
                  <a:outerShdw blurRad="38100" dist="19050" dir="2700000" algn="tl">
                    <a:schemeClr val="dk1">
                      <a:alpha val="40000"/>
                    </a:schemeClr>
                  </a:outerShdw>
                </a:effectLst>
              </a:rPr>
              <a:t>tek nedosanjana </a:t>
            </a:r>
          </a:p>
          <a:p>
            <a:pPr>
              <a:lnSpc>
                <a:spcPct val="107000"/>
              </a:lnSpc>
              <a:spcAft>
                <a:spcPts val="800"/>
              </a:spcAft>
            </a:pPr>
            <a:r>
              <a:rPr lang="hr-HR" i="1" dirty="0">
                <a:effectLst>
                  <a:outerShdw blurRad="38100" dist="19050" dir="2700000" algn="tl">
                    <a:schemeClr val="dk1">
                      <a:alpha val="40000"/>
                    </a:schemeClr>
                  </a:outerShdw>
                </a:effectLst>
              </a:rPr>
              <a:t>daleka.</a:t>
            </a:r>
          </a:p>
          <a:p>
            <a:pPr>
              <a:lnSpc>
                <a:spcPct val="107000"/>
              </a:lnSpc>
              <a:spcAft>
                <a:spcPts val="800"/>
              </a:spcAft>
            </a:pPr>
            <a:r>
              <a:rPr lang="hr-HR" i="1" dirty="0">
                <a:effectLst>
                  <a:outerShdw blurRad="38100" dist="19050" dir="2700000" algn="tl">
                    <a:schemeClr val="dk1">
                      <a:alpha val="40000"/>
                    </a:schemeClr>
                  </a:outerShdw>
                </a:effectLst>
              </a:rPr>
              <a:t>U grudima steže </a:t>
            </a:r>
          </a:p>
          <a:p>
            <a:pPr>
              <a:lnSpc>
                <a:spcPct val="107000"/>
              </a:lnSpc>
              <a:spcAft>
                <a:spcPts val="800"/>
              </a:spcAft>
            </a:pPr>
            <a:r>
              <a:rPr lang="hr-HR" i="1" dirty="0">
                <a:effectLst>
                  <a:outerShdw blurRad="38100" dist="19050" dir="2700000" algn="tl">
                    <a:schemeClr val="dk1">
                      <a:alpha val="40000"/>
                    </a:schemeClr>
                  </a:outerShdw>
                </a:effectLst>
              </a:rPr>
              <a:t>i boli nada</a:t>
            </a:r>
          </a:p>
          <a:p>
            <a:pPr>
              <a:lnSpc>
                <a:spcPct val="107000"/>
              </a:lnSpc>
              <a:spcAft>
                <a:spcPts val="800"/>
              </a:spcAft>
            </a:pPr>
            <a:r>
              <a:rPr lang="hr-HR" i="1" dirty="0">
                <a:effectLst>
                  <a:outerShdw blurRad="38100" dist="19050" dir="2700000" algn="tl">
                    <a:schemeClr val="dk1">
                      <a:alpha val="40000"/>
                    </a:schemeClr>
                  </a:outerShdw>
                </a:effectLst>
              </a:rPr>
              <a:t>mi smo nesuđena</a:t>
            </a:r>
          </a:p>
          <a:p>
            <a:pPr>
              <a:lnSpc>
                <a:spcPct val="107000"/>
              </a:lnSpc>
              <a:spcAft>
                <a:spcPts val="800"/>
              </a:spcAft>
            </a:pPr>
            <a:r>
              <a:rPr lang="hr-HR" i="1" dirty="0">
                <a:effectLst>
                  <a:outerShdw blurRad="38100" dist="19050" dir="2700000" algn="tl">
                    <a:schemeClr val="dk1">
                      <a:alpha val="40000"/>
                    </a:schemeClr>
                  </a:outerShdw>
                </a:effectLst>
              </a:rPr>
              <a:t>djeca straha , </a:t>
            </a:r>
          </a:p>
          <a:p>
            <a:pPr>
              <a:lnSpc>
                <a:spcPct val="107000"/>
              </a:lnSpc>
              <a:spcAft>
                <a:spcPts val="800"/>
              </a:spcAft>
            </a:pPr>
            <a:r>
              <a:rPr lang="hr-HR" i="1" dirty="0">
                <a:effectLst>
                  <a:outerShdw blurRad="38100" dist="19050" dir="2700000" algn="tl">
                    <a:schemeClr val="dk1">
                      <a:alpha val="40000"/>
                    </a:schemeClr>
                  </a:outerShdw>
                </a:effectLst>
              </a:rPr>
              <a:t>strepnja i suze </a:t>
            </a:r>
          </a:p>
          <a:p>
            <a:pPr>
              <a:lnSpc>
                <a:spcPct val="107000"/>
              </a:lnSpc>
              <a:spcAft>
                <a:spcPts val="800"/>
              </a:spcAft>
            </a:pPr>
            <a:r>
              <a:rPr lang="hr-HR" i="1" dirty="0">
                <a:effectLst>
                  <a:outerShdw blurRad="38100" dist="19050" dir="2700000" algn="tl">
                    <a:schemeClr val="dk1">
                      <a:alpha val="40000"/>
                    </a:schemeClr>
                  </a:outerShdw>
                </a:effectLst>
              </a:rPr>
              <a:t>naše su igre</a:t>
            </a:r>
            <a:r>
              <a:rPr lang="hr-HR" i="1"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avokutnik 5"/>
          <p:cNvSpPr/>
          <p:nvPr/>
        </p:nvSpPr>
        <p:spPr>
          <a:xfrm>
            <a:off x="8513619" y="1374958"/>
            <a:ext cx="2724995" cy="4378250"/>
          </a:xfrm>
          <a:prstGeom prst="rect">
            <a:avLst/>
          </a:prstGeom>
        </p:spPr>
        <p:txBody>
          <a:bodyPr wrap="square">
            <a:spAutoFit/>
          </a:bodyPr>
          <a:lstStyle/>
          <a:p>
            <a:pPr>
              <a:lnSpc>
                <a:spcPct val="107000"/>
              </a:lnSpc>
              <a:spcAft>
                <a:spcPts val="800"/>
              </a:spcAft>
            </a:pPr>
            <a:r>
              <a:rPr lang="hr-HR" i="1" dirty="0">
                <a:effectLst>
                  <a:outerShdw blurRad="38100" dist="19050" dir="2700000" algn="tl">
                    <a:schemeClr val="dk1">
                      <a:alpha val="40000"/>
                    </a:schemeClr>
                  </a:outerShdw>
                </a:effectLst>
              </a:rPr>
              <a:t>Zakucane daske </a:t>
            </a:r>
          </a:p>
          <a:p>
            <a:pPr>
              <a:lnSpc>
                <a:spcPct val="107000"/>
              </a:lnSpc>
              <a:spcAft>
                <a:spcPts val="800"/>
              </a:spcAft>
            </a:pPr>
            <a:r>
              <a:rPr lang="hr-HR" i="1" dirty="0">
                <a:effectLst>
                  <a:outerShdw blurRad="38100" dist="19050" dir="2700000" algn="tl">
                    <a:schemeClr val="dk1">
                      <a:alpha val="40000"/>
                    </a:schemeClr>
                  </a:outerShdw>
                </a:effectLst>
              </a:rPr>
              <a:t>na izlogu života</a:t>
            </a:r>
          </a:p>
          <a:p>
            <a:pPr>
              <a:lnSpc>
                <a:spcPct val="107000"/>
              </a:lnSpc>
              <a:spcAft>
                <a:spcPts val="800"/>
              </a:spcAft>
            </a:pPr>
            <a:r>
              <a:rPr lang="hr-HR" i="1" dirty="0">
                <a:effectLst>
                  <a:outerShdw blurRad="38100" dist="19050" dir="2700000" algn="tl">
                    <a:schemeClr val="dk1">
                      <a:alpha val="40000"/>
                    </a:schemeClr>
                  </a:outerShdw>
                </a:effectLst>
              </a:rPr>
              <a:t>ne znamo </a:t>
            </a:r>
          </a:p>
          <a:p>
            <a:pPr>
              <a:lnSpc>
                <a:spcPct val="107000"/>
              </a:lnSpc>
              <a:spcAft>
                <a:spcPts val="800"/>
              </a:spcAft>
            </a:pPr>
            <a:r>
              <a:rPr lang="hr-HR" i="1" dirty="0">
                <a:effectLst>
                  <a:outerShdw blurRad="38100" dist="19050" dir="2700000" algn="tl">
                    <a:schemeClr val="dk1">
                      <a:alpha val="40000"/>
                    </a:schemeClr>
                  </a:outerShdw>
                </a:effectLst>
              </a:rPr>
              <a:t>je li to</a:t>
            </a:r>
          </a:p>
          <a:p>
            <a:pPr>
              <a:lnSpc>
                <a:spcPct val="107000"/>
              </a:lnSpc>
              <a:spcAft>
                <a:spcPts val="800"/>
              </a:spcAft>
            </a:pPr>
            <a:r>
              <a:rPr lang="hr-HR" i="1" dirty="0">
                <a:effectLst>
                  <a:outerShdw blurRad="38100" dist="19050" dir="2700000" algn="tl">
                    <a:schemeClr val="dk1">
                      <a:alpha val="40000"/>
                    </a:schemeClr>
                  </a:outerShdw>
                </a:effectLst>
              </a:rPr>
              <a:t>put za raj ,</a:t>
            </a:r>
          </a:p>
          <a:p>
            <a:pPr>
              <a:lnSpc>
                <a:spcPct val="107000"/>
              </a:lnSpc>
              <a:spcAft>
                <a:spcPts val="800"/>
              </a:spcAft>
            </a:pPr>
            <a:r>
              <a:rPr lang="hr-HR" i="1" dirty="0">
                <a:effectLst>
                  <a:outerShdw blurRad="38100" dist="19050" dir="2700000" algn="tl">
                    <a:schemeClr val="dk1">
                      <a:alpha val="40000"/>
                    </a:schemeClr>
                  </a:outerShdw>
                </a:effectLst>
              </a:rPr>
              <a:t>ali duboko u sebi</a:t>
            </a:r>
          </a:p>
          <a:p>
            <a:pPr>
              <a:lnSpc>
                <a:spcPct val="107000"/>
              </a:lnSpc>
              <a:spcAft>
                <a:spcPts val="800"/>
              </a:spcAft>
            </a:pPr>
            <a:r>
              <a:rPr lang="hr-HR" i="1" dirty="0">
                <a:effectLst>
                  <a:outerShdw blurRad="38100" dist="19050" dir="2700000" algn="tl">
                    <a:schemeClr val="dk1">
                      <a:alpha val="40000"/>
                    </a:schemeClr>
                  </a:outerShdw>
                </a:effectLst>
              </a:rPr>
              <a:t>prštimo srećom</a:t>
            </a:r>
          </a:p>
          <a:p>
            <a:pPr>
              <a:lnSpc>
                <a:spcPct val="107000"/>
              </a:lnSpc>
              <a:spcAft>
                <a:spcPts val="800"/>
              </a:spcAft>
            </a:pPr>
            <a:r>
              <a:rPr lang="hr-HR" i="1" dirty="0">
                <a:effectLst>
                  <a:outerShdw blurRad="38100" dist="19050" dir="2700000" algn="tl">
                    <a:schemeClr val="dk1">
                      <a:alpha val="40000"/>
                    </a:schemeClr>
                  </a:outerShdw>
                </a:effectLst>
              </a:rPr>
              <a:t>i ponos nam je</a:t>
            </a:r>
          </a:p>
          <a:p>
            <a:pPr>
              <a:lnSpc>
                <a:spcPct val="107000"/>
              </a:lnSpc>
              <a:spcAft>
                <a:spcPts val="800"/>
              </a:spcAft>
            </a:pPr>
            <a:r>
              <a:rPr lang="hr-HR" i="1" dirty="0">
                <a:effectLst>
                  <a:outerShdw blurRad="38100" dist="19050" dir="2700000" algn="tl">
                    <a:schemeClr val="dk1">
                      <a:alpha val="40000"/>
                    </a:schemeClr>
                  </a:outerShdw>
                </a:effectLst>
              </a:rPr>
              <a:t>sad kao brat.</a:t>
            </a:r>
          </a:p>
          <a:p>
            <a:pPr>
              <a:lnSpc>
                <a:spcPct val="107000"/>
              </a:lnSpc>
              <a:spcAft>
                <a:spcPts val="800"/>
              </a:spcAft>
            </a:pPr>
            <a:r>
              <a:rPr lang="hr-HR" i="1" dirty="0">
                <a:effectLst>
                  <a:outerShdw blurRad="38100" dist="19050" dir="2700000" algn="tl">
                    <a:schemeClr val="dk1">
                      <a:alpha val="40000"/>
                    </a:schemeClr>
                  </a:outerShdw>
                </a:effectLst>
              </a:rPr>
              <a:t> </a:t>
            </a:r>
          </a:p>
          <a:p>
            <a:pPr algn="r">
              <a:lnSpc>
                <a:spcPct val="107000"/>
              </a:lnSpc>
              <a:spcAft>
                <a:spcPts val="800"/>
              </a:spcAft>
            </a:pPr>
            <a:r>
              <a:rPr lang="hr-HR" i="1" dirty="0">
                <a:effectLst>
                  <a:outerShdw blurRad="38100" dist="19050" dir="2700000" algn="tl">
                    <a:schemeClr val="dk1">
                      <a:alpha val="40000"/>
                    </a:schemeClr>
                  </a:outerShdw>
                </a:effectLst>
              </a:rPr>
              <a:t>Nora Šodan, 2.E</a:t>
            </a:r>
          </a:p>
        </p:txBody>
      </p:sp>
      <p:sp>
        <p:nvSpPr>
          <p:cNvPr id="7" name="Pravokutnik 6"/>
          <p:cNvSpPr/>
          <p:nvPr/>
        </p:nvSpPr>
        <p:spPr>
          <a:xfrm>
            <a:off x="2568284" y="481059"/>
            <a:ext cx="5172943" cy="619272"/>
          </a:xfrm>
          <a:prstGeom prst="rect">
            <a:avLst/>
          </a:prstGeom>
        </p:spPr>
        <p:txBody>
          <a:bodyPr wrap="square">
            <a:spAutoFit/>
          </a:bodyPr>
          <a:lstStyle/>
          <a:p>
            <a:pPr algn="ctr">
              <a:lnSpc>
                <a:spcPct val="107000"/>
              </a:lnSpc>
              <a:spcAft>
                <a:spcPts val="800"/>
              </a:spcAft>
            </a:pPr>
            <a:r>
              <a:rPr lang="hr-HR" sz="3200" i="1" dirty="0">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DJECA STRAHA</a:t>
            </a:r>
            <a:endParaRPr lang="hr-H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518512"/>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utnik 2"/>
          <p:cNvSpPr/>
          <p:nvPr/>
        </p:nvSpPr>
        <p:spPr>
          <a:xfrm>
            <a:off x="180109" y="564446"/>
            <a:ext cx="6096000" cy="6186309"/>
          </a:xfrm>
          <a:prstGeom prst="rect">
            <a:avLst/>
          </a:prstGeom>
        </p:spPr>
        <p:txBody>
          <a:bodyPr>
            <a:spAutoFit/>
          </a:bodyPr>
          <a:lstStyle/>
          <a:p>
            <a:pPr algn="just">
              <a:spcAft>
                <a:spcPts val="0"/>
              </a:spcAft>
            </a:pPr>
            <a:r>
              <a:rPr lang="hr-HR" dirty="0">
                <a:latin typeface="Calibri" panose="020F0502020204030204" pitchFamily="34" charset="0"/>
                <a:ea typeface="Times New Roman" panose="02020603050405020304" pitchFamily="18" charset="0"/>
                <a:cs typeface="Times New Roman" panose="02020603050405020304" pitchFamily="18" charset="0"/>
              </a:rPr>
              <a:t>Svjedoci grada </a:t>
            </a:r>
            <a:r>
              <a:rPr lang="hr-HR" dirty="0" err="1">
                <a:latin typeface="Calibri" panose="020F0502020204030204" pitchFamily="34" charset="0"/>
                <a:ea typeface="Times New Roman" panose="02020603050405020304" pitchFamily="18" charset="0"/>
                <a:cs typeface="Times New Roman" panose="02020603050405020304" pitchFamily="18" charset="0"/>
              </a:rPr>
              <a:t>palih</a:t>
            </a:r>
            <a:r>
              <a:rPr lang="hr-HR" dirty="0">
                <a:latin typeface="Calibri" panose="020F0502020204030204" pitchFamily="34" charset="0"/>
                <a:ea typeface="Times New Roman" panose="02020603050405020304" pitchFamily="18" charset="0"/>
                <a:cs typeface="Times New Roman" panose="02020603050405020304" pitchFamily="18" charset="0"/>
              </a:rPr>
              <a:t> anđela,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r>
              <a:rPr lang="hr-HR" dirty="0">
                <a:latin typeface="Calibri" panose="020F0502020204030204" pitchFamily="34" charset="0"/>
                <a:ea typeface="Times New Roman" panose="02020603050405020304" pitchFamily="18" charset="0"/>
                <a:cs typeface="Times New Roman" panose="02020603050405020304" pitchFamily="18" charset="0"/>
              </a:rPr>
              <a:t>Vama pišem ovo pismo, iskreno, iz srca. Znam da ne mogu razumjeti i da je teško pojmiti vašu bol i patnju. Ove riječi što ću vam napisati izraz su moje boli što osjećam zbog vaše sudbine. Očima nevidljivo, umu neshvatljivo i meni nezamislivo. Vaše življenje kroz taj krvavi rat… Ne znam koliki je to strah bio noću zaspati, ne znajući hoćeš li se sljedećeg jutra probuditi, ugledati sunce, taj tračak svjetlosti i vidjeti jesu li tvoji najmiliji još uvijek živi i zdravi. Ne znam koliko ste straha pretrpjeli, u koliko ste teškim uvjetima živjeli i kako je to živjeti o kruhu i vodi. Suze mi klize niz obraze, srce mi se steže baš kao i vama u trenucima kad su zavijale sirene za zračnu i opću opasnost, kad ste čuli zvuk kad opali puška, rafal, </a:t>
            </a:r>
            <a:r>
              <a:rPr lang="hr-HR" dirty="0" err="1">
                <a:latin typeface="Calibri" panose="020F0502020204030204" pitchFamily="34" charset="0"/>
                <a:ea typeface="Times New Roman" panose="02020603050405020304" pitchFamily="18" charset="0"/>
                <a:cs typeface="Times New Roman" panose="02020603050405020304" pitchFamily="18" charset="0"/>
              </a:rPr>
              <a:t>zolja</a:t>
            </a:r>
            <a:r>
              <a:rPr lang="hr-HR" dirty="0">
                <a:latin typeface="Calibri" panose="020F0502020204030204" pitchFamily="34" charset="0"/>
                <a:ea typeface="Times New Roman" panose="02020603050405020304" pitchFamily="18" charset="0"/>
                <a:cs typeface="Times New Roman" panose="02020603050405020304" pitchFamily="18" charset="0"/>
              </a:rPr>
              <a:t>, kad eksplodira bomba, kad granata fijuče iznad glave i kad ste čuli zvuk koji proizvodi kuća kad se urušava. Najgore je gledati napade avionom znajući da se nemate gdje skriti. Pitam se kako je to osjetiti podrhtavanje tla od granata dok sjedite u malom, hladnom i vlažnom podrumu slušajući taj dječji plač od straha. Bježanje u tuđinu, napuštanje svog doma, rastajanje od najmilijih, najbolniji je udarac koji vam netko može priuštiti. Nada i sreća… Strepnja kad je netko vaš na ratištu, plač majke i kad se vaš netko vrati. Tada zapravo shvatite da nada umire zadnja, jer… </a:t>
            </a:r>
            <a:endParaRPr lang="hr-HR" dirty="0"/>
          </a:p>
        </p:txBody>
      </p:sp>
      <p:sp>
        <p:nvSpPr>
          <p:cNvPr id="4" name="Pravokutnik 3"/>
          <p:cNvSpPr/>
          <p:nvPr/>
        </p:nvSpPr>
        <p:spPr>
          <a:xfrm>
            <a:off x="6096000" y="654408"/>
            <a:ext cx="6096000" cy="6124754"/>
          </a:xfrm>
          <a:prstGeom prst="rect">
            <a:avLst/>
          </a:prstGeom>
        </p:spPr>
        <p:txBody>
          <a:bodyPr>
            <a:spAutoFit/>
          </a:bodyPr>
          <a:lstStyle/>
          <a:p>
            <a:pPr algn="just">
              <a:spcAft>
                <a:spcPts val="0"/>
              </a:spcAft>
            </a:pPr>
            <a:r>
              <a:rPr lang="hr-HR" dirty="0">
                <a:latin typeface="Calibri" panose="020F0502020204030204" pitchFamily="34" charset="0"/>
                <a:ea typeface="Times New Roman" panose="02020603050405020304" pitchFamily="18" charset="0"/>
                <a:cs typeface="Times New Roman" panose="02020603050405020304" pitchFamily="18" charset="0"/>
              </a:rPr>
              <a:t>Dogodilo se ono nešto što ste mislili da je nemoguće i da se dogoditi neće. A onda kad shvatite da je stvaran taj povratak nekog vašeg… Nasmijete se, pustite suzu i tek tada osjetite što je iskrena sreća. Sreća je upravo taj osmijeh koji stavite na svoje lice unatoč trima mjesecima pakla i padu rodnoga grada. Kroz sve moje suosjećanje i bol, osjećam ono divljenje i ponos kao što svaki Hrvat osjeća. Neizmjernost zahvalnosti za tu doživljenu strahotu, hrabrost, zahvalnost za sve one što su čvrsto stali i branili Hrvatsku po cijenu života. Sklopljenih ruku gledam prema nebu, a s Ovčare čujem urlike žrtava, čujem vapaje civila i jecaje svih majki i žena. Znajući što su nam učinili, koliko su nas napadali, da su nam htjeli oteti naše… Shvaćam samo jedno… Od našeg zajedništva nije bila jača nijedna granata. Unatoč kušnjama, u tom zajedništvu pobjeđivala je utjeha vjere i snaga Božje ljubavi. Da mi je biti s vama, primiti vas za ruku, čuti vašu priču pa da zajedno plačemo… Znajte, nećemo zaboraviti grad heroj, to sveto tlo sačinjeno od krvi i muke. Nećemo zaboraviti Domovinski rat, upalit ćemo svijeću i </a:t>
            </a:r>
            <a:r>
              <a:rPr lang="hr-HR" dirty="0" err="1">
                <a:latin typeface="Calibri" panose="020F0502020204030204" pitchFamily="34" charset="0"/>
                <a:ea typeface="Times New Roman" panose="02020603050405020304" pitchFamily="18" charset="0"/>
                <a:cs typeface="Times New Roman" panose="02020603050405020304" pitchFamily="18" charset="0"/>
              </a:rPr>
              <a:t>nek</a:t>
            </a:r>
            <a:r>
              <a:rPr lang="hr-HR" dirty="0">
                <a:latin typeface="Calibri" panose="020F0502020204030204" pitchFamily="34" charset="0"/>
                <a:ea typeface="Times New Roman" panose="02020603050405020304" pitchFamily="18" charset="0"/>
                <a:cs typeface="Times New Roman" panose="02020603050405020304" pitchFamily="18" charset="0"/>
              </a:rPr>
              <a:t> svijetli nebo iznad grada </a:t>
            </a:r>
            <a:r>
              <a:rPr lang="hr-HR" dirty="0" err="1">
                <a:latin typeface="Calibri" panose="020F0502020204030204" pitchFamily="34" charset="0"/>
                <a:ea typeface="Times New Roman" panose="02020603050405020304" pitchFamily="18" charset="0"/>
                <a:cs typeface="Times New Roman" panose="02020603050405020304" pitchFamily="18" charset="0"/>
              </a:rPr>
              <a:t>palih</a:t>
            </a:r>
            <a:r>
              <a:rPr lang="hr-HR" dirty="0">
                <a:latin typeface="Calibri" panose="020F0502020204030204" pitchFamily="34" charset="0"/>
                <a:ea typeface="Times New Roman" panose="02020603050405020304" pitchFamily="18" charset="0"/>
                <a:cs typeface="Times New Roman" panose="02020603050405020304" pitchFamily="18" charset="0"/>
              </a:rPr>
              <a:t> anđela!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dirty="0">
                <a:latin typeface="Calibri" panose="020F0502020204030204" pitchFamily="34" charset="0"/>
                <a:ea typeface="Times New Roman" panose="02020603050405020304" pitchFamily="18" charset="0"/>
                <a:cs typeface="Times New Roman" panose="02020603050405020304" pitchFamily="18" charset="0"/>
              </a:rPr>
              <a:t>VUKOVAR - neka se nikad ne zaboravi!</a:t>
            </a:r>
          </a:p>
          <a:p>
            <a:pPr algn="just">
              <a:spcAft>
                <a:spcPts val="0"/>
              </a:spcAft>
            </a:pP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600" dirty="0">
                <a:latin typeface="Calibri" panose="020F0502020204030204" pitchFamily="34" charset="0"/>
                <a:ea typeface="Times New Roman" panose="02020603050405020304" pitchFamily="18" charset="0"/>
                <a:cs typeface="Times New Roman" panose="02020603050405020304" pitchFamily="18" charset="0"/>
              </a:rPr>
              <a:t>                                                             Branimir Petričević, 2.e</a:t>
            </a: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Pravokutnik 4"/>
          <p:cNvSpPr/>
          <p:nvPr/>
        </p:nvSpPr>
        <p:spPr>
          <a:xfrm>
            <a:off x="3657600" y="74374"/>
            <a:ext cx="4478482" cy="461665"/>
          </a:xfrm>
          <a:prstGeom prst="rect">
            <a:avLst/>
          </a:prstGeom>
        </p:spPr>
        <p:txBody>
          <a:bodyPr wrap="square">
            <a:spAutoFit/>
          </a:bodyPr>
          <a:lstStyle/>
          <a:p>
            <a:r>
              <a:rPr lang="hr-HR" sz="2400" b="1" dirty="0">
                <a:latin typeface="Calibri Light" panose="020F0302020204030204" pitchFamily="34" charset="0"/>
                <a:ea typeface="Times New Roman" panose="02020603050405020304" pitchFamily="18" charset="0"/>
                <a:cs typeface="Times New Roman" panose="02020603050405020304" pitchFamily="18" charset="0"/>
              </a:rPr>
              <a:t>Pismo djeci Vukovara</a:t>
            </a:r>
            <a:endParaRPr lang="hr-HR" sz="2400" dirty="0"/>
          </a:p>
        </p:txBody>
      </p:sp>
    </p:spTree>
    <p:extLst>
      <p:ext uri="{BB962C8B-B14F-4D97-AF65-F5344CB8AC3E}">
        <p14:creationId xmlns:p14="http://schemas.microsoft.com/office/powerpoint/2010/main" val="705518773"/>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710" y="-83128"/>
            <a:ext cx="4067651" cy="6858000"/>
          </a:xfrm>
          <a:prstGeom prst="rect">
            <a:avLst/>
          </a:prstGeom>
        </p:spPr>
      </p:pic>
      <p:graphicFrame>
        <p:nvGraphicFramePr>
          <p:cNvPr id="4" name="Objekt 3">
            <a:hlinkClick r:id="" action="ppaction://ole?verb=0"/>
          </p:cNvPr>
          <p:cNvGraphicFramePr>
            <a:graphicFrameLocks noChangeAspect="1"/>
          </p:cNvGraphicFramePr>
          <p:nvPr>
            <p:extLst>
              <p:ext uri="{D42A27DB-BD31-4B8C-83A1-F6EECF244321}">
                <p14:modId xmlns:p14="http://schemas.microsoft.com/office/powerpoint/2010/main" val="1340350472"/>
              </p:ext>
            </p:extLst>
          </p:nvPr>
        </p:nvGraphicFramePr>
        <p:xfrm>
          <a:off x="5008419" y="1733839"/>
          <a:ext cx="6094413" cy="3427413"/>
        </p:xfrm>
        <a:graphic>
          <a:graphicData uri="http://schemas.openxmlformats.org/presentationml/2006/ole">
            <mc:AlternateContent xmlns:mc="http://schemas.openxmlformats.org/markup-compatibility/2006">
              <mc:Choice xmlns:v="urn:schemas-microsoft-com:vml" Requires="v">
                <p:oleObj spid="_x0000_s1033" name="Prezentacija" r:id="rId4" imgW="6094534" imgH="3427540" progId="PowerPoint.Show.12">
                  <p:embed/>
                </p:oleObj>
              </mc:Choice>
              <mc:Fallback>
                <p:oleObj name="Prezentacija" r:id="rId4" imgW="6094534" imgH="3427540" progId="PowerPoint.Show.12">
                  <p:embed/>
                  <p:pic>
                    <p:nvPicPr>
                      <p:cNvPr id="0" name=""/>
                      <p:cNvPicPr/>
                      <p:nvPr/>
                    </p:nvPicPr>
                    <p:blipFill>
                      <a:blip r:embed="rId5"/>
                      <a:stretch>
                        <a:fillRect/>
                      </a:stretch>
                    </p:blipFill>
                    <p:spPr>
                      <a:xfrm>
                        <a:off x="5008419" y="1733839"/>
                        <a:ext cx="6094413" cy="3427413"/>
                      </a:xfrm>
                      <a:prstGeom prst="rect">
                        <a:avLst/>
                      </a:prstGeom>
                    </p:spPr>
                  </p:pic>
                </p:oleObj>
              </mc:Fallback>
            </mc:AlternateContent>
          </a:graphicData>
        </a:graphic>
      </p:graphicFrame>
    </p:spTree>
    <p:extLst>
      <p:ext uri="{BB962C8B-B14F-4D97-AF65-F5344CB8AC3E}">
        <p14:creationId xmlns:p14="http://schemas.microsoft.com/office/powerpoint/2010/main" val="727880103"/>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54" y="779318"/>
            <a:ext cx="5444836" cy="5444836"/>
          </a:xfrm>
          <a:prstGeom prst="rect">
            <a:avLst/>
          </a:prstGeom>
        </p:spPr>
      </p:pic>
      <p:pic>
        <p:nvPicPr>
          <p:cNvPr id="3" name="Slika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4545" y="144733"/>
            <a:ext cx="4105995" cy="4936421"/>
          </a:xfrm>
          <a:prstGeom prst="rect">
            <a:avLst/>
          </a:prstGeom>
        </p:spPr>
      </p:pic>
    </p:spTree>
    <p:extLst>
      <p:ext uri="{BB962C8B-B14F-4D97-AF65-F5344CB8AC3E}">
        <p14:creationId xmlns:p14="http://schemas.microsoft.com/office/powerpoint/2010/main" val="4032791823"/>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3487" y="-145473"/>
            <a:ext cx="5025498" cy="6858000"/>
          </a:xfrm>
          <a:prstGeom prst="rect">
            <a:avLst/>
          </a:prstGeom>
        </p:spPr>
      </p:pic>
      <p:pic>
        <p:nvPicPr>
          <p:cNvPr id="5" name="Slika 4">
            <a:extLst>
              <a:ext uri="{FF2B5EF4-FFF2-40B4-BE49-F238E27FC236}">
                <a16:creationId xmlns:a16="http://schemas.microsoft.com/office/drawing/2014/main" id="{37FF9F36-2937-4B0F-8204-09CBC04624CD}"/>
              </a:ext>
            </a:extLst>
          </p:cNvPr>
          <p:cNvPicPr>
            <a:picLocks noChangeAspect="1"/>
          </p:cNvPicPr>
          <p:nvPr/>
        </p:nvPicPr>
        <p:blipFill>
          <a:blip r:embed="rId3"/>
          <a:stretch>
            <a:fillRect/>
          </a:stretch>
        </p:blipFill>
        <p:spPr>
          <a:xfrm>
            <a:off x="771623" y="0"/>
            <a:ext cx="5143500" cy="6858000"/>
          </a:xfrm>
          <a:prstGeom prst="rect">
            <a:avLst/>
          </a:prstGeom>
        </p:spPr>
      </p:pic>
    </p:spTree>
    <p:extLst>
      <p:ext uri="{BB962C8B-B14F-4D97-AF65-F5344CB8AC3E}">
        <p14:creationId xmlns:p14="http://schemas.microsoft.com/office/powerpoint/2010/main" val="2406069291"/>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1696" y="192666"/>
            <a:ext cx="4481126" cy="6300354"/>
          </a:xfrm>
          <a:prstGeom prst="rect">
            <a:avLst/>
          </a:prstGeom>
        </p:spPr>
      </p:pic>
      <p:pic>
        <p:nvPicPr>
          <p:cNvPr id="4" name="Slika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602" y="369311"/>
            <a:ext cx="4661189" cy="6214919"/>
          </a:xfrm>
          <a:prstGeom prst="rect">
            <a:avLst/>
          </a:prstGeom>
        </p:spPr>
      </p:pic>
    </p:spTree>
    <p:extLst>
      <p:ext uri="{BB962C8B-B14F-4D97-AF65-F5344CB8AC3E}">
        <p14:creationId xmlns:p14="http://schemas.microsoft.com/office/powerpoint/2010/main" val="448226059"/>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738187" y="-4719638"/>
            <a:ext cx="10715625" cy="16297275"/>
          </a:xfrm>
          <a:prstGeom prst="rect">
            <a:avLst/>
          </a:prstGeom>
        </p:spPr>
      </p:pic>
    </p:spTree>
    <p:extLst>
      <p:ext uri="{BB962C8B-B14F-4D97-AF65-F5344CB8AC3E}">
        <p14:creationId xmlns:p14="http://schemas.microsoft.com/office/powerpoint/2010/main" val="3715059318"/>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3040910" y="2434856"/>
            <a:ext cx="7464057" cy="2769989"/>
          </a:xfrm>
          <a:prstGeom prst="rect">
            <a:avLst/>
          </a:prstGeom>
          <a:noFill/>
        </p:spPr>
        <p:txBody>
          <a:bodyPr wrap="square" rtlCol="0">
            <a:spAutoFit/>
          </a:bodyPr>
          <a:lstStyle/>
          <a:p>
            <a:pPr algn="ctr"/>
            <a:r>
              <a:rPr lang="hr-HR" sz="3600" b="1" dirty="0"/>
              <a:t>Autori:</a:t>
            </a:r>
          </a:p>
          <a:p>
            <a:pPr algn="ctr"/>
            <a:endParaRPr lang="hr-HR" dirty="0"/>
          </a:p>
          <a:p>
            <a:r>
              <a:rPr lang="hr-HR" sz="3200" dirty="0"/>
              <a:t>Učenici </a:t>
            </a:r>
            <a:r>
              <a:rPr lang="hr-HR" sz="3200" b="1" dirty="0"/>
              <a:t>4.a, 1.d, 2.d, 2.e i 3.f</a:t>
            </a:r>
          </a:p>
          <a:p>
            <a:endParaRPr lang="hr-HR" sz="3200" dirty="0"/>
          </a:p>
          <a:p>
            <a:r>
              <a:rPr lang="hr-HR" sz="2800" dirty="0"/>
              <a:t>Mentorica: </a:t>
            </a:r>
            <a:r>
              <a:rPr lang="hr-HR" sz="2800" b="1" dirty="0"/>
              <a:t>Magdalena </a:t>
            </a:r>
            <a:r>
              <a:rPr lang="hr-HR" sz="2800" b="1" dirty="0" err="1"/>
              <a:t>Mrčela</a:t>
            </a:r>
            <a:r>
              <a:rPr lang="hr-HR" sz="2800" dirty="0"/>
              <a:t>, prof.</a:t>
            </a:r>
          </a:p>
          <a:p>
            <a:endParaRPr lang="hr-HR" sz="2800" dirty="0"/>
          </a:p>
        </p:txBody>
      </p:sp>
    </p:spTree>
    <p:extLst>
      <p:ext uri="{BB962C8B-B14F-4D97-AF65-F5344CB8AC3E}">
        <p14:creationId xmlns:p14="http://schemas.microsoft.com/office/powerpoint/2010/main" val="149163930"/>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738187" y="-4719638"/>
            <a:ext cx="10715625" cy="16297275"/>
          </a:xfrm>
          <a:prstGeom prst="rect">
            <a:avLst/>
          </a:prstGeom>
        </p:spPr>
      </p:pic>
    </p:spTree>
    <p:extLst>
      <p:ext uri="{BB962C8B-B14F-4D97-AF65-F5344CB8AC3E}">
        <p14:creationId xmlns:p14="http://schemas.microsoft.com/office/powerpoint/2010/main" val="3103378782"/>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0478" y="0"/>
            <a:ext cx="4911044" cy="6858000"/>
          </a:xfrm>
          <a:prstGeom prst="rect">
            <a:avLst/>
          </a:prstGeom>
        </p:spPr>
      </p:pic>
    </p:spTree>
    <p:extLst>
      <p:ext uri="{BB962C8B-B14F-4D97-AF65-F5344CB8AC3E}">
        <p14:creationId xmlns:p14="http://schemas.microsoft.com/office/powerpoint/2010/main" val="3753754263"/>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0478" y="0"/>
            <a:ext cx="4911044" cy="6858000"/>
          </a:xfrm>
          <a:prstGeom prst="rect">
            <a:avLst/>
          </a:prstGeom>
        </p:spPr>
      </p:pic>
      <p:pic>
        <p:nvPicPr>
          <p:cNvPr id="3" name="Slika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7391" y="0"/>
            <a:ext cx="9357218" cy="6858000"/>
          </a:xfrm>
          <a:prstGeom prst="rect">
            <a:avLst/>
          </a:prstGeom>
        </p:spPr>
      </p:pic>
    </p:spTree>
    <p:extLst>
      <p:ext uri="{BB962C8B-B14F-4D97-AF65-F5344CB8AC3E}">
        <p14:creationId xmlns:p14="http://schemas.microsoft.com/office/powerpoint/2010/main" val="1706785861"/>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3924" y="155864"/>
            <a:ext cx="4886325" cy="6515100"/>
          </a:xfrm>
          <a:prstGeom prst="rect">
            <a:avLst/>
          </a:prstGeom>
        </p:spPr>
      </p:pic>
      <p:pic>
        <p:nvPicPr>
          <p:cNvPr id="3" name="Slika 2"/>
          <p:cNvPicPr/>
          <p:nvPr/>
        </p:nvPicPr>
        <p:blipFill>
          <a:blip r:embed="rId3" cstate="email">
            <a:extLst>
              <a:ext uri="{28A0092B-C50C-407E-A947-70E740481C1C}">
                <a14:useLocalDpi xmlns:a14="http://schemas.microsoft.com/office/drawing/2010/main"/>
              </a:ext>
            </a:extLst>
          </a:blip>
          <a:stretch>
            <a:fillRect/>
          </a:stretch>
        </p:blipFill>
        <p:spPr>
          <a:xfrm>
            <a:off x="7741226" y="301336"/>
            <a:ext cx="3167843" cy="6447964"/>
          </a:xfrm>
          <a:prstGeom prst="rect">
            <a:avLst/>
          </a:prstGeom>
        </p:spPr>
      </p:pic>
    </p:spTree>
    <p:extLst>
      <p:ext uri="{BB962C8B-B14F-4D97-AF65-F5344CB8AC3E}">
        <p14:creationId xmlns:p14="http://schemas.microsoft.com/office/powerpoint/2010/main" val="112549515"/>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2472" y="116591"/>
            <a:ext cx="8452885" cy="6334380"/>
          </a:xfrm>
          <a:prstGeom prst="rect">
            <a:avLst/>
          </a:prstGeom>
        </p:spPr>
      </p:pic>
    </p:spTree>
    <p:extLst>
      <p:ext uri="{BB962C8B-B14F-4D97-AF65-F5344CB8AC3E}">
        <p14:creationId xmlns:p14="http://schemas.microsoft.com/office/powerpoint/2010/main" val="1225180620"/>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3372" y="93518"/>
            <a:ext cx="4259580" cy="6774180"/>
          </a:xfrm>
          <a:prstGeom prst="rect">
            <a:avLst/>
          </a:prstGeom>
        </p:spPr>
      </p:pic>
      <p:pic>
        <p:nvPicPr>
          <p:cNvPr id="3" name="Slika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6717" y="280555"/>
            <a:ext cx="4944232" cy="6587143"/>
          </a:xfrm>
          <a:prstGeom prst="rect">
            <a:avLst/>
          </a:prstGeom>
        </p:spPr>
      </p:pic>
    </p:spTree>
    <p:extLst>
      <p:ext uri="{BB962C8B-B14F-4D97-AF65-F5344CB8AC3E}">
        <p14:creationId xmlns:p14="http://schemas.microsoft.com/office/powerpoint/2010/main" val="2784208636"/>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3229" y="1156049"/>
            <a:ext cx="5336285" cy="3616035"/>
          </a:xfrm>
          <a:prstGeom prst="rect">
            <a:avLst/>
          </a:prstGeom>
        </p:spPr>
      </p:pic>
      <p:pic>
        <p:nvPicPr>
          <p:cNvPr id="3" name="Slika 2" descr="d:\Users\Korisnik\Desktop\MAGDALENA\Mia Milković, 3.F .jpeg"/>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3806" y="0"/>
            <a:ext cx="2520407" cy="6616625"/>
          </a:xfrm>
          <a:prstGeom prst="rect">
            <a:avLst/>
          </a:prstGeom>
          <a:noFill/>
          <a:ln>
            <a:noFill/>
          </a:ln>
        </p:spPr>
      </p:pic>
    </p:spTree>
    <p:extLst>
      <p:ext uri="{BB962C8B-B14F-4D97-AF65-F5344CB8AC3E}">
        <p14:creationId xmlns:p14="http://schemas.microsoft.com/office/powerpoint/2010/main" val="3816142615"/>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hlinkClick r:id="" action="ppaction://ole?verb=0"/>
          </p:cNvPr>
          <p:cNvGraphicFramePr>
            <a:graphicFrameLocks noChangeAspect="1"/>
          </p:cNvGraphicFramePr>
          <p:nvPr>
            <p:extLst>
              <p:ext uri="{D42A27DB-BD31-4B8C-83A1-F6EECF244321}">
                <p14:modId xmlns:p14="http://schemas.microsoft.com/office/powerpoint/2010/main" val="3527311000"/>
              </p:ext>
            </p:extLst>
          </p:nvPr>
        </p:nvGraphicFramePr>
        <p:xfrm>
          <a:off x="772559" y="676865"/>
          <a:ext cx="4570413" cy="3427413"/>
        </p:xfrm>
        <a:graphic>
          <a:graphicData uri="http://schemas.openxmlformats.org/presentationml/2006/ole">
            <mc:AlternateContent xmlns:mc="http://schemas.openxmlformats.org/markup-compatibility/2006">
              <mc:Choice xmlns:v="urn:schemas-microsoft-com:vml" Requires="v">
                <p:oleObj spid="_x0000_s2056" name="Prezentacija" r:id="rId3" imgW="4570450" imgH="3427540" progId="PowerPoint.Show.12">
                  <p:embed/>
                </p:oleObj>
              </mc:Choice>
              <mc:Fallback>
                <p:oleObj name="Prezentacija" r:id="rId3" imgW="4570450" imgH="3427540" progId="PowerPoint.Show.12">
                  <p:embed/>
                  <p:pic>
                    <p:nvPicPr>
                      <p:cNvPr id="0" name=""/>
                      <p:cNvPicPr/>
                      <p:nvPr/>
                    </p:nvPicPr>
                    <p:blipFill>
                      <a:blip r:embed="rId4"/>
                      <a:stretch>
                        <a:fillRect/>
                      </a:stretch>
                    </p:blipFill>
                    <p:spPr>
                      <a:xfrm>
                        <a:off x="772559" y="676865"/>
                        <a:ext cx="4570413" cy="3427413"/>
                      </a:xfrm>
                      <a:prstGeom prst="rect">
                        <a:avLst/>
                      </a:prstGeom>
                    </p:spPr>
                  </p:pic>
                </p:oleObj>
              </mc:Fallback>
            </mc:AlternateContent>
          </a:graphicData>
        </a:graphic>
      </p:graphicFrame>
      <p:pic>
        <p:nvPicPr>
          <p:cNvPr id="3" name="Slika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2752" y="372140"/>
            <a:ext cx="4058979" cy="5411972"/>
          </a:xfrm>
          <a:prstGeom prst="rect">
            <a:avLst/>
          </a:prstGeom>
        </p:spPr>
      </p:pic>
    </p:spTree>
    <p:extLst>
      <p:ext uri="{BB962C8B-B14F-4D97-AF65-F5344CB8AC3E}">
        <p14:creationId xmlns:p14="http://schemas.microsoft.com/office/powerpoint/2010/main" val="2019204237"/>
      </p:ext>
    </p:extLst>
  </p:cSld>
  <p:clrMapOvr>
    <a:masterClrMapping/>
  </p:clrMapOvr>
  <mc:AlternateContent xmlns:mc="http://schemas.openxmlformats.org/markup-compatibility/2006" xmlns:p14="http://schemas.microsoft.com/office/powerpoint/2010/main">
    <mc:Choice Requires="p14">
      <p:transition spd="med" advClick="0" advTm="8000">
        <p14:ripple/>
      </p:transition>
    </mc:Choice>
    <mc:Fallback xmlns="">
      <p:transition spd="med" advClick="0" advTm="8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129</TotalTime>
  <Words>668</Words>
  <Application>Microsoft Office PowerPoint</Application>
  <PresentationFormat>Široki zaslon</PresentationFormat>
  <Paragraphs>52</Paragraphs>
  <Slides>17</Slides>
  <Notes>0</Notes>
  <HiddenSlides>0</HiddenSlides>
  <MMClips>0</MMClips>
  <ScaleCrop>false</ScaleCrop>
  <HeadingPairs>
    <vt:vector size="8" baseType="variant">
      <vt:variant>
        <vt:lpstr>Korišteni fontovi</vt:lpstr>
      </vt:variant>
      <vt:variant>
        <vt:i4>6</vt:i4>
      </vt:variant>
      <vt:variant>
        <vt:lpstr>Tema</vt:lpstr>
      </vt:variant>
      <vt:variant>
        <vt:i4>1</vt:i4>
      </vt:variant>
      <vt:variant>
        <vt:lpstr>Uloženi OLE poslužitelji</vt:lpstr>
      </vt:variant>
      <vt:variant>
        <vt:i4>1</vt:i4>
      </vt:variant>
      <vt:variant>
        <vt:lpstr>Naslovi slajdova</vt:lpstr>
      </vt:variant>
      <vt:variant>
        <vt:i4>17</vt:i4>
      </vt:variant>
    </vt:vector>
  </HeadingPairs>
  <TitlesOfParts>
    <vt:vector size="25" baseType="lpstr">
      <vt:lpstr>Arial</vt:lpstr>
      <vt:lpstr>Calibri</vt:lpstr>
      <vt:lpstr>Calibri Light</vt:lpstr>
      <vt:lpstr>Century Gothic</vt:lpstr>
      <vt:lpstr>Times New Roman</vt:lpstr>
      <vt:lpstr>Wingdings 3</vt:lpstr>
      <vt:lpstr>Ion</vt:lpstr>
      <vt:lpstr>Prezentacija</vt:lpstr>
      <vt:lpstr>VUKOVAR RAT I MIR</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Korisnik</dc:creator>
  <cp:lastModifiedBy>Neda</cp:lastModifiedBy>
  <cp:revision>14</cp:revision>
  <dcterms:created xsi:type="dcterms:W3CDTF">2021-11-17T08:24:47Z</dcterms:created>
  <dcterms:modified xsi:type="dcterms:W3CDTF">2021-11-17T16:47:50Z</dcterms:modified>
</cp:coreProperties>
</file>