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60" r:id="rId5"/>
    <p:sldId id="258" r:id="rId6"/>
    <p:sldId id="263" r:id="rId7"/>
    <p:sldId id="264" r:id="rId8"/>
    <p:sldId id="265" r:id="rId9"/>
    <p:sldId id="266" r:id="rId10"/>
    <p:sldId id="267" r:id="rId11"/>
    <p:sldId id="268" r:id="rId12"/>
    <p:sldId id="275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9E00"/>
    <a:srgbClr val="9A7500"/>
    <a:srgbClr val="FAACB7"/>
    <a:srgbClr val="F325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42C6-875C-44A5-871F-828CC79638EC}" type="datetimeFigureOut">
              <a:rPr lang="hr-HR" smtClean="0"/>
              <a:t>24.6.2015.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91C0-74A6-4F51-B3BC-3F9107C0067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04705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42C6-875C-44A5-871F-828CC79638EC}" type="datetimeFigureOut">
              <a:rPr lang="hr-HR" smtClean="0"/>
              <a:t>24.6.2015.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91C0-74A6-4F51-B3BC-3F9107C0067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51623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42C6-875C-44A5-871F-828CC79638EC}" type="datetimeFigureOut">
              <a:rPr lang="hr-HR" smtClean="0"/>
              <a:t>24.6.2015.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91C0-74A6-4F51-B3BC-3F9107C0067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92997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42C6-875C-44A5-871F-828CC79638EC}" type="datetimeFigureOut">
              <a:rPr lang="hr-HR" smtClean="0"/>
              <a:t>24.6.2015.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91C0-74A6-4F51-B3BC-3F9107C0067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97695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42C6-875C-44A5-871F-828CC79638EC}" type="datetimeFigureOut">
              <a:rPr lang="hr-HR" smtClean="0"/>
              <a:t>24.6.2015.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91C0-74A6-4F51-B3BC-3F9107C0067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4753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42C6-875C-44A5-871F-828CC79638EC}" type="datetimeFigureOut">
              <a:rPr lang="hr-HR" smtClean="0"/>
              <a:t>24.6.2015.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91C0-74A6-4F51-B3BC-3F9107C0067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8862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42C6-875C-44A5-871F-828CC79638EC}" type="datetimeFigureOut">
              <a:rPr lang="hr-HR" smtClean="0"/>
              <a:t>24.6.2015.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91C0-74A6-4F51-B3BC-3F9107C0067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70353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42C6-875C-44A5-871F-828CC79638EC}" type="datetimeFigureOut">
              <a:rPr lang="hr-HR" smtClean="0"/>
              <a:t>24.6.2015.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91C0-74A6-4F51-B3BC-3F9107C0067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17250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42C6-875C-44A5-871F-828CC79638EC}" type="datetimeFigureOut">
              <a:rPr lang="hr-HR" smtClean="0"/>
              <a:t>24.6.2015.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91C0-74A6-4F51-B3BC-3F9107C0067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27995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42C6-875C-44A5-871F-828CC79638EC}" type="datetimeFigureOut">
              <a:rPr lang="hr-HR" smtClean="0"/>
              <a:t>24.6.2015.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91C0-74A6-4F51-B3BC-3F9107C0067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8122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42C6-875C-44A5-871F-828CC79638EC}" type="datetimeFigureOut">
              <a:rPr lang="hr-HR" smtClean="0"/>
              <a:t>24.6.2015.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91C0-74A6-4F51-B3BC-3F9107C0067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87221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9E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C42C6-875C-44A5-871F-828CC79638EC}" type="datetimeFigureOut">
              <a:rPr lang="hr-HR" smtClean="0"/>
              <a:t>24.6.2015.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91C0-74A6-4F51-B3BC-3F9107C0067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54260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711890" y="196160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rgbClr val="002060"/>
                </a:solidFill>
              </a:rPr>
              <a:t>KAKO SE TOČNO PRIJAVITI U APLIKACIJU </a:t>
            </a:r>
            <a:r>
              <a:rPr lang="hr-HR" b="1" i="1" dirty="0" smtClean="0">
                <a:solidFill>
                  <a:srgbClr val="002060"/>
                </a:solidFill>
              </a:rPr>
              <a:t>www.upisi.hr </a:t>
            </a:r>
            <a:r>
              <a:rPr lang="hr-HR" b="1" dirty="0" smtClean="0">
                <a:solidFill>
                  <a:srgbClr val="002060"/>
                </a:solidFill>
              </a:rPr>
              <a:t>u </a:t>
            </a:r>
            <a:br>
              <a:rPr lang="hr-HR" b="1" dirty="0" smtClean="0">
                <a:solidFill>
                  <a:srgbClr val="002060"/>
                </a:solidFill>
              </a:rPr>
            </a:br>
            <a:r>
              <a:rPr lang="hr-HR" b="1" dirty="0" smtClean="0">
                <a:solidFill>
                  <a:srgbClr val="002060"/>
                </a:solidFill>
              </a:rPr>
              <a:t>II. GIMNAZIJU?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273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66230" y="671718"/>
            <a:ext cx="10515600" cy="1325563"/>
          </a:xfrm>
        </p:spPr>
        <p:txBody>
          <a:bodyPr>
            <a:normAutofit/>
          </a:bodyPr>
          <a:lstStyle/>
          <a:p>
            <a:r>
              <a:rPr lang="hr-HR" sz="3600" dirty="0">
                <a:solidFill>
                  <a:srgbClr val="002060"/>
                </a:solidFill>
              </a:rPr>
              <a:t>Birate </a:t>
            </a:r>
            <a:r>
              <a:rPr lang="hr-HR" sz="3600" b="1" dirty="0" smtClean="0">
                <a:solidFill>
                  <a:srgbClr val="002060"/>
                </a:solidFill>
              </a:rPr>
              <a:t>Francuski jezik</a:t>
            </a:r>
            <a:r>
              <a:rPr lang="hr-HR" sz="3600" dirty="0" smtClean="0">
                <a:solidFill>
                  <a:srgbClr val="002060"/>
                </a:solidFill>
              </a:rPr>
              <a:t> </a:t>
            </a:r>
            <a:r>
              <a:rPr lang="hr-HR" sz="3600" dirty="0">
                <a:solidFill>
                  <a:srgbClr val="002060"/>
                </a:solidFill>
              </a:rPr>
              <a:t>kao </a:t>
            </a:r>
            <a:r>
              <a:rPr lang="hr-HR" sz="3600" b="1" dirty="0">
                <a:solidFill>
                  <a:srgbClr val="002060"/>
                </a:solidFill>
              </a:rPr>
              <a:t>prvi izbor</a:t>
            </a:r>
            <a:r>
              <a:rPr lang="hr-HR" sz="3600" dirty="0">
                <a:solidFill>
                  <a:srgbClr val="002060"/>
                </a:solidFill>
              </a:rPr>
              <a:t> drugog stranog </a:t>
            </a:r>
            <a:r>
              <a:rPr lang="hr-HR" sz="3600" dirty="0" smtClean="0">
                <a:solidFill>
                  <a:srgbClr val="002060"/>
                </a:solidFill>
              </a:rPr>
              <a:t>jezika</a:t>
            </a:r>
            <a:r>
              <a:rPr lang="hr-HR" sz="3600" dirty="0" smtClean="0"/>
              <a:t/>
            </a:r>
            <a:br>
              <a:rPr lang="hr-HR" sz="3600" dirty="0" smtClean="0"/>
            </a:br>
            <a:r>
              <a:rPr lang="hr-HR" sz="3600" dirty="0" smtClean="0">
                <a:solidFill>
                  <a:srgbClr val="002060"/>
                </a:solidFill>
              </a:rPr>
              <a:t> </a:t>
            </a:r>
            <a:endParaRPr lang="hr-HR" sz="3600" b="1" dirty="0">
              <a:solidFill>
                <a:srgbClr val="002060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65286" y="1625806"/>
            <a:ext cx="750917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hr-HR" dirty="0" smtClean="0">
                <a:solidFill>
                  <a:srgbClr val="002060"/>
                </a:solidFill>
              </a:rPr>
              <a:t>Odaberite jednu od dvije ponuđene mogućnosti (prema  želji učenika) – a ili b:</a:t>
            </a:r>
            <a:br>
              <a:rPr lang="hr-HR" dirty="0" smtClean="0">
                <a:solidFill>
                  <a:srgbClr val="002060"/>
                </a:solidFill>
              </a:rPr>
            </a:br>
            <a:endParaRPr lang="hr-HR" dirty="0">
              <a:solidFill>
                <a:srgbClr val="002060"/>
              </a:solidFill>
            </a:endParaRPr>
          </a:p>
        </p:txBody>
      </p:sp>
      <p:sp>
        <p:nvSpPr>
          <p:cNvPr id="7" name="TekstniOkvir 6"/>
          <p:cNvSpPr txBox="1"/>
          <p:nvPr/>
        </p:nvSpPr>
        <p:spPr>
          <a:xfrm>
            <a:off x="4133589" y="1935201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>
                <a:solidFill>
                  <a:srgbClr val="002060"/>
                </a:solidFill>
              </a:rPr>
              <a:t>a)</a:t>
            </a:r>
            <a:endParaRPr lang="hr-HR" dirty="0">
              <a:solidFill>
                <a:srgbClr val="002060"/>
              </a:solidFill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4074816" y="4515914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>
                <a:solidFill>
                  <a:srgbClr val="002060"/>
                </a:solidFill>
              </a:rPr>
              <a:t>b</a:t>
            </a:r>
            <a:r>
              <a:rPr lang="hr-HR" dirty="0" smtClean="0">
                <a:solidFill>
                  <a:srgbClr val="002060"/>
                </a:solidFill>
              </a:rPr>
              <a:t>)</a:t>
            </a:r>
            <a:endParaRPr lang="hr-HR" dirty="0">
              <a:solidFill>
                <a:srgbClr val="00206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2454" y="2465412"/>
            <a:ext cx="5771461" cy="1163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7195" y="5151120"/>
            <a:ext cx="5896720" cy="1097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557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solidFill>
                  <a:srgbClr val="002060"/>
                </a:solidFill>
              </a:rPr>
              <a:t>Izbor </a:t>
            </a:r>
            <a:r>
              <a:rPr lang="hr-HR" b="1" dirty="0" smtClean="0">
                <a:solidFill>
                  <a:srgbClr val="002060"/>
                </a:solidFill>
              </a:rPr>
              <a:t>četverogodišnjeg</a:t>
            </a:r>
            <a:r>
              <a:rPr lang="hr-HR" dirty="0" smtClean="0">
                <a:solidFill>
                  <a:srgbClr val="002060"/>
                </a:solidFill>
              </a:rPr>
              <a:t> ili </a:t>
            </a:r>
            <a:r>
              <a:rPr lang="hr-HR" b="1" dirty="0" smtClean="0">
                <a:solidFill>
                  <a:srgbClr val="002060"/>
                </a:solidFill>
              </a:rPr>
              <a:t>dvogodišnjeg</a:t>
            </a:r>
            <a:r>
              <a:rPr lang="hr-HR" dirty="0" smtClean="0">
                <a:solidFill>
                  <a:srgbClr val="002060"/>
                </a:solidFill>
              </a:rPr>
              <a:t> programa </a:t>
            </a:r>
            <a:r>
              <a:rPr lang="hr-HR" b="1" dirty="0" smtClean="0">
                <a:solidFill>
                  <a:srgbClr val="002060"/>
                </a:solidFill>
              </a:rPr>
              <a:t>Fizike</a:t>
            </a:r>
            <a:endParaRPr lang="hr-HR" b="1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5100" y="3407944"/>
            <a:ext cx="5686425" cy="1047750"/>
          </a:xfrm>
          <a:prstGeom prst="rect">
            <a:avLst/>
          </a:prstGeom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558636" y="2001243"/>
            <a:ext cx="10255827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Tx/>
              <a:buChar char="-"/>
            </a:pPr>
            <a:r>
              <a:rPr lang="hr-HR" b="1" dirty="0" smtClean="0">
                <a:solidFill>
                  <a:srgbClr val="002060"/>
                </a:solidFill>
              </a:rPr>
              <a:t>Treći strani jezik/Alternativa</a:t>
            </a:r>
            <a:r>
              <a:rPr lang="hr-HR" dirty="0" smtClean="0">
                <a:solidFill>
                  <a:srgbClr val="002060"/>
                </a:solidFill>
              </a:rPr>
              <a:t> je dio aplikacije u kojoj birate </a:t>
            </a:r>
            <a:r>
              <a:rPr lang="hr-HR" b="1" dirty="0" smtClean="0">
                <a:solidFill>
                  <a:srgbClr val="002060"/>
                </a:solidFill>
              </a:rPr>
              <a:t>dvogodišnji </a:t>
            </a:r>
            <a:r>
              <a:rPr lang="hr-HR" dirty="0" smtClean="0">
                <a:solidFill>
                  <a:srgbClr val="002060"/>
                </a:solidFill>
              </a:rPr>
              <a:t>ili </a:t>
            </a:r>
            <a:r>
              <a:rPr lang="hr-HR" b="1" dirty="0" smtClean="0">
                <a:solidFill>
                  <a:srgbClr val="002060"/>
                </a:solidFill>
              </a:rPr>
              <a:t>četverogodišnji</a:t>
            </a:r>
            <a:r>
              <a:rPr lang="hr-HR" dirty="0" smtClean="0">
                <a:solidFill>
                  <a:srgbClr val="002060"/>
                </a:solidFill>
              </a:rPr>
              <a:t> program fizike</a:t>
            </a:r>
          </a:p>
          <a:p>
            <a:pPr marL="285750" indent="-285750">
              <a:buFontTx/>
              <a:buChar char="-"/>
            </a:pPr>
            <a:r>
              <a:rPr lang="hr-HR" dirty="0" smtClean="0">
                <a:solidFill>
                  <a:srgbClr val="002060"/>
                </a:solidFill>
              </a:rPr>
              <a:t>Odaberete li </a:t>
            </a:r>
            <a:r>
              <a:rPr lang="hr-HR" b="1" dirty="0" smtClean="0">
                <a:solidFill>
                  <a:srgbClr val="002060"/>
                </a:solidFill>
              </a:rPr>
              <a:t>dvogodišnji </a:t>
            </a:r>
            <a:r>
              <a:rPr lang="hr-HR" dirty="0" smtClean="0">
                <a:solidFill>
                  <a:srgbClr val="002060"/>
                </a:solidFill>
              </a:rPr>
              <a:t>program fizike u trećem i četvrtom razredu dobivate </a:t>
            </a:r>
            <a:r>
              <a:rPr lang="hr-HR" b="1" dirty="0" smtClean="0">
                <a:solidFill>
                  <a:srgbClr val="002060"/>
                </a:solidFill>
              </a:rPr>
              <a:t>prošireni program prvog i drugog stranog jezika</a:t>
            </a:r>
            <a:r>
              <a:rPr lang="hr-HR" dirty="0" smtClean="0">
                <a:solidFill>
                  <a:srgbClr val="002060"/>
                </a:solidFill>
              </a:rPr>
              <a:t> (po jedan sat tjedno)</a:t>
            </a:r>
            <a:endParaRPr lang="hr-H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091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10000"/>
    </mc:Choice>
    <mc:Fallback xmlns="">
      <p:transition advTm="10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1122218" y="2442680"/>
            <a:ext cx="10740737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 smtClean="0">
                <a:solidFill>
                  <a:srgbClr val="002060"/>
                </a:solidFill>
              </a:rPr>
              <a:t>KAKO NAPRAVITI IZBOR PROGRAMA </a:t>
            </a:r>
            <a:r>
              <a:rPr lang="hr-HR" b="1" dirty="0" smtClean="0">
                <a:solidFill>
                  <a:srgbClr val="002060"/>
                </a:solidFill>
              </a:rPr>
              <a:t>FIZIKE?</a:t>
            </a:r>
            <a:r>
              <a:rPr lang="hr-HR" dirty="0" smtClean="0">
                <a:solidFill>
                  <a:srgbClr val="002060"/>
                </a:solidFill>
              </a:rPr>
              <a:t> </a:t>
            </a:r>
            <a:endParaRPr lang="hr-H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03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Izbor </a:t>
            </a:r>
            <a:r>
              <a:rPr lang="hr-HR" b="1" dirty="0" smtClean="0">
                <a:solidFill>
                  <a:srgbClr val="002060"/>
                </a:solidFill>
              </a:rPr>
              <a:t>dvogodišnjeg</a:t>
            </a:r>
            <a:r>
              <a:rPr lang="hr-HR" dirty="0" smtClean="0">
                <a:solidFill>
                  <a:srgbClr val="002060"/>
                </a:solidFill>
              </a:rPr>
              <a:t> programa </a:t>
            </a:r>
            <a:r>
              <a:rPr lang="hr-HR" b="1" dirty="0" smtClean="0">
                <a:solidFill>
                  <a:srgbClr val="002060"/>
                </a:solidFill>
              </a:rPr>
              <a:t>Fizike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82917" y="2351718"/>
            <a:ext cx="10515600" cy="4351338"/>
          </a:xfrm>
        </p:spPr>
        <p:txBody>
          <a:bodyPr/>
          <a:lstStyle/>
          <a:p>
            <a:r>
              <a:rPr lang="hr-HR" dirty="0">
                <a:solidFill>
                  <a:srgbClr val="002060"/>
                </a:solidFill>
              </a:rPr>
              <a:t>AKO ŽELITE </a:t>
            </a:r>
            <a:r>
              <a:rPr lang="hr-HR" b="1" dirty="0">
                <a:solidFill>
                  <a:srgbClr val="002060"/>
                </a:solidFill>
              </a:rPr>
              <a:t>UMJESTO FIZIKE </a:t>
            </a:r>
            <a:r>
              <a:rPr lang="hr-HR" dirty="0">
                <a:solidFill>
                  <a:srgbClr val="002060"/>
                </a:solidFill>
              </a:rPr>
              <a:t>U TREĆEM I ČETVRTOM RAZREDU SLUŠATI </a:t>
            </a:r>
            <a:r>
              <a:rPr lang="hr-HR" b="1" dirty="0">
                <a:solidFill>
                  <a:srgbClr val="002060"/>
                </a:solidFill>
              </a:rPr>
              <a:t>PROŠIRENE PROGRAME STRANIH </a:t>
            </a:r>
            <a:r>
              <a:rPr lang="hr-HR" b="1" dirty="0" smtClean="0">
                <a:solidFill>
                  <a:srgbClr val="002060"/>
                </a:solidFill>
              </a:rPr>
              <a:t>JEZIKA</a:t>
            </a:r>
            <a:r>
              <a:rPr lang="hr-HR" dirty="0" smtClean="0">
                <a:solidFill>
                  <a:srgbClr val="002060"/>
                </a:solidFill>
              </a:rPr>
              <a:t>,  tada birate </a:t>
            </a:r>
            <a:r>
              <a:rPr lang="hr-HR" b="1" dirty="0" smtClean="0">
                <a:solidFill>
                  <a:srgbClr val="002060"/>
                </a:solidFill>
              </a:rPr>
              <a:t>DVOGODIŠNJI </a:t>
            </a:r>
            <a:r>
              <a:rPr lang="hr-HR" b="1" dirty="0">
                <a:solidFill>
                  <a:srgbClr val="002060"/>
                </a:solidFill>
              </a:rPr>
              <a:t>PROGRAM </a:t>
            </a:r>
            <a:r>
              <a:rPr lang="hr-HR" b="1" dirty="0" smtClean="0">
                <a:solidFill>
                  <a:srgbClr val="002060"/>
                </a:solidFill>
              </a:rPr>
              <a:t>FIZIKE!</a:t>
            </a:r>
          </a:p>
          <a:p>
            <a:pPr marL="0" indent="0">
              <a:buNone/>
            </a:pPr>
            <a:r>
              <a:rPr lang="hr-HR" b="1" dirty="0" smtClean="0">
                <a:solidFill>
                  <a:srgbClr val="002060"/>
                </a:solidFill>
              </a:rPr>
              <a:t>Aplikaciju ispunjavate tako što ćete kao 1</a:t>
            </a:r>
            <a:r>
              <a:rPr lang="hr-HR" b="1" dirty="0">
                <a:solidFill>
                  <a:srgbClr val="002060"/>
                </a:solidFill>
              </a:rPr>
              <a:t>. izbor</a:t>
            </a:r>
            <a:r>
              <a:rPr lang="hr-HR" dirty="0">
                <a:solidFill>
                  <a:srgbClr val="002060"/>
                </a:solidFill>
              </a:rPr>
              <a:t> </a:t>
            </a:r>
            <a:r>
              <a:rPr lang="hr-HR" dirty="0" smtClean="0">
                <a:solidFill>
                  <a:srgbClr val="002060"/>
                </a:solidFill>
              </a:rPr>
              <a:t>odabrati </a:t>
            </a:r>
            <a:r>
              <a:rPr lang="hr-HR" b="1" dirty="0" smtClean="0">
                <a:solidFill>
                  <a:srgbClr val="002060"/>
                </a:solidFill>
              </a:rPr>
              <a:t>NIŠTA</a:t>
            </a:r>
            <a:r>
              <a:rPr lang="hr-HR" dirty="0" smtClean="0">
                <a:solidFill>
                  <a:srgbClr val="002060"/>
                </a:solidFill>
              </a:rPr>
              <a:t>,  a za    </a:t>
            </a:r>
            <a:r>
              <a:rPr lang="hr-HR" b="1" dirty="0" smtClean="0">
                <a:solidFill>
                  <a:srgbClr val="002060"/>
                </a:solidFill>
              </a:rPr>
              <a:t>2</a:t>
            </a:r>
            <a:r>
              <a:rPr lang="hr-HR" b="1" dirty="0">
                <a:solidFill>
                  <a:srgbClr val="002060"/>
                </a:solidFill>
              </a:rPr>
              <a:t>. izbor</a:t>
            </a:r>
            <a:r>
              <a:rPr lang="hr-HR" dirty="0">
                <a:solidFill>
                  <a:srgbClr val="002060"/>
                </a:solidFill>
              </a:rPr>
              <a:t> </a:t>
            </a:r>
            <a:r>
              <a:rPr lang="hr-HR" dirty="0" smtClean="0">
                <a:solidFill>
                  <a:srgbClr val="002060"/>
                </a:solidFill>
              </a:rPr>
              <a:t>odabrati </a:t>
            </a:r>
            <a:r>
              <a:rPr lang="hr-HR" b="1" dirty="0" smtClean="0">
                <a:solidFill>
                  <a:srgbClr val="002060"/>
                </a:solidFill>
              </a:rPr>
              <a:t>FIZIKA (kao na ponuđenoj slici)</a:t>
            </a:r>
            <a:r>
              <a:rPr lang="hr-HR" dirty="0" smtClean="0">
                <a:solidFill>
                  <a:srgbClr val="002060"/>
                </a:solidFill>
              </a:rPr>
              <a:t>!</a:t>
            </a:r>
          </a:p>
          <a:p>
            <a:endParaRPr lang="hr-H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321" y="4714548"/>
            <a:ext cx="645795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295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Izbor </a:t>
            </a:r>
            <a:r>
              <a:rPr lang="hr-HR" b="1" dirty="0" smtClean="0">
                <a:solidFill>
                  <a:srgbClr val="002060"/>
                </a:solidFill>
              </a:rPr>
              <a:t>četverogodišnjeg</a:t>
            </a:r>
            <a:r>
              <a:rPr lang="hr-HR" dirty="0" smtClean="0">
                <a:solidFill>
                  <a:srgbClr val="002060"/>
                </a:solidFill>
              </a:rPr>
              <a:t> programa </a:t>
            </a:r>
            <a:r>
              <a:rPr lang="hr-HR" b="1" dirty="0" smtClean="0">
                <a:solidFill>
                  <a:srgbClr val="002060"/>
                </a:solidFill>
              </a:rPr>
              <a:t>Fizike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147626" y="5608485"/>
            <a:ext cx="10515600" cy="4351338"/>
          </a:xfrm>
        </p:spPr>
        <p:txBody>
          <a:bodyPr/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9825" y="3585955"/>
            <a:ext cx="636270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ravokutnik 3"/>
          <p:cNvSpPr/>
          <p:nvPr/>
        </p:nvSpPr>
        <p:spPr>
          <a:xfrm>
            <a:off x="939452" y="1690688"/>
            <a:ext cx="905631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AKO ŽELITE SVE ČETIRI GODINE UČITI </a:t>
            </a:r>
            <a:r>
              <a:rPr lang="hr-HR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FIZIKU</a:t>
            </a:r>
            <a:r>
              <a:rPr lang="hr-HR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 BIRATE </a:t>
            </a:r>
            <a:r>
              <a:rPr lang="hr-HR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ČETVEROGODIŠNJI PROGRAM FIZIKE</a:t>
            </a:r>
          </a:p>
          <a:p>
            <a:endParaRPr lang="hr-HR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 aplikaciji</a:t>
            </a:r>
            <a:r>
              <a:rPr lang="hr-HR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hr-HR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pod 1. izbor</a:t>
            </a:r>
            <a:r>
              <a:rPr lang="hr-HR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odaberete </a:t>
            </a:r>
            <a:r>
              <a:rPr lang="hr-HR" sz="24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FIZIKA,</a:t>
            </a:r>
            <a:r>
              <a:rPr lang="hr-HR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a </a:t>
            </a:r>
            <a:r>
              <a:rPr lang="hr-HR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pod 2. izbor</a:t>
            </a:r>
            <a:r>
              <a:rPr lang="hr-HR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r-HR" sz="24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NIŠTA </a:t>
            </a:r>
            <a:r>
              <a:rPr lang="hr-HR" b="1" dirty="0" smtClean="0">
                <a:solidFill>
                  <a:srgbClr val="002060"/>
                </a:solidFill>
              </a:rPr>
              <a:t>(kao na ponuđenoj slici)</a:t>
            </a:r>
            <a:r>
              <a:rPr lang="hr-HR" dirty="0" smtClean="0">
                <a:solidFill>
                  <a:srgbClr val="002060"/>
                </a:solidFill>
              </a:rPr>
              <a:t>!</a:t>
            </a:r>
            <a:r>
              <a:rPr lang="hr-HR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!!</a:t>
            </a:r>
            <a:endParaRPr lang="hr-H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82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b="1" dirty="0" smtClean="0">
                <a:solidFill>
                  <a:srgbClr val="002060"/>
                </a:solidFill>
              </a:rPr>
              <a:t>Odabir izbornog predmeta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763" y="2029005"/>
            <a:ext cx="10114459" cy="1094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ravokutnik 3"/>
          <p:cNvSpPr/>
          <p:nvPr/>
        </p:nvSpPr>
        <p:spPr>
          <a:xfrm>
            <a:off x="951979" y="3845490"/>
            <a:ext cx="1014608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4000" dirty="0" smtClean="0">
                <a:solidFill>
                  <a:srgbClr val="002060"/>
                </a:solidFill>
              </a:rPr>
              <a:t>Birate samo jedan predmet: </a:t>
            </a:r>
            <a:r>
              <a:rPr lang="hr-HR" sz="4000" b="1" dirty="0" smtClean="0">
                <a:solidFill>
                  <a:srgbClr val="002060"/>
                </a:solidFill>
              </a:rPr>
              <a:t>Vjeronauk</a:t>
            </a:r>
            <a:r>
              <a:rPr lang="hr-HR" sz="4000" dirty="0" smtClean="0">
                <a:solidFill>
                  <a:srgbClr val="002060"/>
                </a:solidFill>
              </a:rPr>
              <a:t> ili </a:t>
            </a:r>
            <a:r>
              <a:rPr lang="hr-HR" sz="4000" b="1" dirty="0" smtClean="0">
                <a:solidFill>
                  <a:srgbClr val="002060"/>
                </a:solidFill>
              </a:rPr>
              <a:t>Etiku</a:t>
            </a:r>
            <a:r>
              <a:rPr lang="hr-HR" sz="4000" dirty="0" smtClean="0">
                <a:solidFill>
                  <a:srgbClr val="002060"/>
                </a:solidFill>
              </a:rPr>
              <a:t>!</a:t>
            </a:r>
            <a:endParaRPr lang="hr-HR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63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hr-HR" b="1" dirty="0" smtClean="0">
                <a:solidFill>
                  <a:srgbClr val="002060"/>
                </a:solidFill>
              </a:rPr>
              <a:t>PRVI KORAK</a:t>
            </a:r>
            <a:r>
              <a:rPr lang="hr-HR" dirty="0">
                <a:solidFill>
                  <a:srgbClr val="002060"/>
                </a:solidFill>
              </a:rPr>
              <a:t> </a:t>
            </a:r>
            <a:br>
              <a:rPr lang="hr-HR" dirty="0">
                <a:solidFill>
                  <a:srgbClr val="002060"/>
                </a:solidFill>
              </a:rPr>
            </a:br>
            <a:r>
              <a:rPr lang="hr-HR" b="1" dirty="0">
                <a:solidFill>
                  <a:srgbClr val="002060"/>
                </a:solidFill>
              </a:rPr>
              <a:t>ODABRALI STE II. GIMNAZIJU I DOŠLI </a:t>
            </a:r>
            <a:r>
              <a:rPr lang="hr-HR" b="1" dirty="0" smtClean="0">
                <a:solidFill>
                  <a:srgbClr val="002060"/>
                </a:solidFill>
              </a:rPr>
              <a:t>DO:</a:t>
            </a:r>
            <a:br>
              <a:rPr lang="hr-HR" b="1" dirty="0" smtClean="0">
                <a:solidFill>
                  <a:srgbClr val="002060"/>
                </a:solidFill>
              </a:rPr>
            </a:b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737" y="1289771"/>
            <a:ext cx="10296525" cy="517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58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KLIKNITE NA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 dnu stranice naći ćete </a:t>
            </a:r>
            <a:r>
              <a:rPr lang="hr-HR" b="1" dirty="0" smtClean="0"/>
              <a:t>napomenu: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2162" y="2543175"/>
            <a:ext cx="8067675" cy="1771650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3312" y="675481"/>
            <a:ext cx="2305050" cy="704850"/>
          </a:xfrm>
          <a:prstGeom prst="rect">
            <a:avLst/>
          </a:prstGeom>
        </p:spPr>
      </p:pic>
      <p:sp>
        <p:nvSpPr>
          <p:cNvPr id="6" name="Pravokutnik 5"/>
          <p:cNvSpPr/>
          <p:nvPr/>
        </p:nvSpPr>
        <p:spPr>
          <a:xfrm>
            <a:off x="2756572" y="4557574"/>
            <a:ext cx="88288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 smtClean="0">
                <a:solidFill>
                  <a:srgbClr val="002060"/>
                </a:solidFill>
              </a:rPr>
              <a:t>Napomena objašnjava:  </a:t>
            </a:r>
          </a:p>
          <a:p>
            <a:r>
              <a:rPr lang="hr-HR" b="1" dirty="0">
                <a:solidFill>
                  <a:srgbClr val="002060"/>
                </a:solidFill>
              </a:rPr>
              <a:t> </a:t>
            </a:r>
            <a:r>
              <a:rPr lang="hr-HR" b="1" dirty="0" smtClean="0">
                <a:solidFill>
                  <a:srgbClr val="002060"/>
                </a:solidFill>
              </a:rPr>
              <a:t>                                          - kako izabrati prvi</a:t>
            </a:r>
            <a:r>
              <a:rPr lang="hr-HR" dirty="0" smtClean="0">
                <a:solidFill>
                  <a:srgbClr val="002060"/>
                </a:solidFill>
              </a:rPr>
              <a:t> </a:t>
            </a:r>
            <a:r>
              <a:rPr lang="hr-HR" b="1" dirty="0" smtClean="0">
                <a:solidFill>
                  <a:srgbClr val="002060"/>
                </a:solidFill>
              </a:rPr>
              <a:t>strani jezik</a:t>
            </a:r>
          </a:p>
          <a:p>
            <a:r>
              <a:rPr lang="hr-HR" dirty="0" smtClean="0">
                <a:solidFill>
                  <a:srgbClr val="002060"/>
                </a:solidFill>
              </a:rPr>
              <a:t>                                          -  </a:t>
            </a:r>
            <a:r>
              <a:rPr lang="hr-HR" b="1" dirty="0">
                <a:solidFill>
                  <a:srgbClr val="002060"/>
                </a:solidFill>
              </a:rPr>
              <a:t>kako izabrati</a:t>
            </a:r>
            <a:r>
              <a:rPr lang="hr-HR" dirty="0" smtClean="0">
                <a:solidFill>
                  <a:srgbClr val="002060"/>
                </a:solidFill>
              </a:rPr>
              <a:t> </a:t>
            </a:r>
            <a:r>
              <a:rPr lang="hr-HR" b="1" dirty="0">
                <a:solidFill>
                  <a:srgbClr val="002060"/>
                </a:solidFill>
              </a:rPr>
              <a:t>drugi strani </a:t>
            </a:r>
            <a:r>
              <a:rPr lang="hr-HR" b="1" dirty="0" smtClean="0">
                <a:solidFill>
                  <a:srgbClr val="002060"/>
                </a:solidFill>
              </a:rPr>
              <a:t>jezik</a:t>
            </a:r>
          </a:p>
          <a:p>
            <a:r>
              <a:rPr lang="hr-HR" b="1" dirty="0" smtClean="0">
                <a:solidFill>
                  <a:srgbClr val="002060"/>
                </a:solidFill>
              </a:rPr>
              <a:t>                                          -  kako </a:t>
            </a:r>
            <a:r>
              <a:rPr lang="hr-HR" b="1" dirty="0">
                <a:solidFill>
                  <a:srgbClr val="002060"/>
                </a:solidFill>
              </a:rPr>
              <a:t>izabrati</a:t>
            </a:r>
            <a:r>
              <a:rPr lang="hr-HR" b="1" dirty="0" smtClean="0">
                <a:solidFill>
                  <a:srgbClr val="002060"/>
                </a:solidFill>
              </a:rPr>
              <a:t> dvogodišnji </a:t>
            </a:r>
            <a:r>
              <a:rPr lang="hr-HR" dirty="0">
                <a:solidFill>
                  <a:srgbClr val="002060"/>
                </a:solidFill>
              </a:rPr>
              <a:t>program </a:t>
            </a:r>
            <a:r>
              <a:rPr lang="hr-HR" b="1" dirty="0" smtClean="0">
                <a:solidFill>
                  <a:srgbClr val="002060"/>
                </a:solidFill>
              </a:rPr>
              <a:t>Fizike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r>
              <a:rPr lang="hr-HR" b="1" dirty="0">
                <a:solidFill>
                  <a:srgbClr val="002060"/>
                </a:solidFill>
              </a:rPr>
              <a:t> </a:t>
            </a:r>
            <a:r>
              <a:rPr lang="hr-HR" b="1" dirty="0" smtClean="0">
                <a:solidFill>
                  <a:srgbClr val="002060"/>
                </a:solidFill>
              </a:rPr>
              <a:t>                                          - kako izabrati</a:t>
            </a:r>
            <a:r>
              <a:rPr lang="hr-HR" dirty="0" smtClean="0">
                <a:solidFill>
                  <a:srgbClr val="002060"/>
                </a:solidFill>
              </a:rPr>
              <a:t> </a:t>
            </a:r>
            <a:r>
              <a:rPr lang="hr-HR" b="1" dirty="0">
                <a:solidFill>
                  <a:srgbClr val="002060"/>
                </a:solidFill>
              </a:rPr>
              <a:t>četverogodišnji</a:t>
            </a:r>
            <a:r>
              <a:rPr lang="hr-HR" dirty="0">
                <a:solidFill>
                  <a:srgbClr val="002060"/>
                </a:solidFill>
              </a:rPr>
              <a:t> program </a:t>
            </a:r>
            <a:r>
              <a:rPr lang="hr-HR" b="1" dirty="0" smtClean="0">
                <a:solidFill>
                  <a:srgbClr val="002060"/>
                </a:solidFill>
              </a:rPr>
              <a:t>Fizike </a:t>
            </a:r>
          </a:p>
          <a:p>
            <a:r>
              <a:rPr lang="hr-HR" b="1" dirty="0">
                <a:solidFill>
                  <a:srgbClr val="002060"/>
                </a:solidFill>
              </a:rPr>
              <a:t> </a:t>
            </a:r>
            <a:r>
              <a:rPr lang="hr-HR" b="1" dirty="0" smtClean="0">
                <a:solidFill>
                  <a:srgbClr val="002060"/>
                </a:solidFill>
              </a:rPr>
              <a:t>                                          - kako izabrati</a:t>
            </a:r>
            <a:r>
              <a:rPr lang="hr-HR" dirty="0" smtClean="0">
                <a:solidFill>
                  <a:srgbClr val="002060"/>
                </a:solidFill>
              </a:rPr>
              <a:t> </a:t>
            </a:r>
            <a:r>
              <a:rPr lang="hr-HR" b="1" dirty="0">
                <a:solidFill>
                  <a:srgbClr val="002060"/>
                </a:solidFill>
              </a:rPr>
              <a:t>izborni</a:t>
            </a:r>
            <a:r>
              <a:rPr lang="hr-HR" dirty="0">
                <a:solidFill>
                  <a:srgbClr val="002060"/>
                </a:solidFill>
              </a:rPr>
              <a:t> predmet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74667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9273" y="1578606"/>
            <a:ext cx="8391525" cy="4752975"/>
          </a:xfrm>
          <a:prstGeom prst="rect">
            <a:avLst/>
          </a:prstGeom>
        </p:spPr>
      </p:pic>
      <p:sp>
        <p:nvSpPr>
          <p:cNvPr id="6" name="TekstniOkvir 5"/>
          <p:cNvSpPr txBox="1"/>
          <p:nvPr/>
        </p:nvSpPr>
        <p:spPr>
          <a:xfrm>
            <a:off x="1177447" y="263047"/>
            <a:ext cx="105469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>
                <a:solidFill>
                  <a:srgbClr val="002060"/>
                </a:solidFill>
              </a:rPr>
              <a:t>Ovo je aplikacija koja od Vas traži da odaberete </a:t>
            </a:r>
            <a:r>
              <a:rPr lang="hr-HR" sz="2800" b="1" dirty="0" smtClean="0">
                <a:solidFill>
                  <a:srgbClr val="002060"/>
                </a:solidFill>
              </a:rPr>
              <a:t>prvi</a:t>
            </a:r>
            <a:r>
              <a:rPr lang="hr-HR" sz="2800" dirty="0" smtClean="0">
                <a:solidFill>
                  <a:srgbClr val="002060"/>
                </a:solidFill>
              </a:rPr>
              <a:t> i </a:t>
            </a:r>
            <a:r>
              <a:rPr lang="hr-HR" sz="2800" b="1" dirty="0" smtClean="0">
                <a:solidFill>
                  <a:srgbClr val="002060"/>
                </a:solidFill>
              </a:rPr>
              <a:t>drugi strani jezik</a:t>
            </a:r>
            <a:r>
              <a:rPr lang="hr-HR" sz="2800" dirty="0" smtClean="0">
                <a:solidFill>
                  <a:srgbClr val="002060"/>
                </a:solidFill>
              </a:rPr>
              <a:t>, </a:t>
            </a:r>
            <a:r>
              <a:rPr lang="hr-HR" sz="2800" b="1" dirty="0" smtClean="0">
                <a:solidFill>
                  <a:srgbClr val="002060"/>
                </a:solidFill>
              </a:rPr>
              <a:t>dvogodišnji</a:t>
            </a:r>
            <a:r>
              <a:rPr lang="hr-HR" sz="2800" dirty="0" smtClean="0">
                <a:solidFill>
                  <a:srgbClr val="002060"/>
                </a:solidFill>
              </a:rPr>
              <a:t> ili </a:t>
            </a:r>
            <a:r>
              <a:rPr lang="hr-HR" sz="2800" b="1" dirty="0" smtClean="0">
                <a:solidFill>
                  <a:srgbClr val="002060"/>
                </a:solidFill>
              </a:rPr>
              <a:t>četverogodišnji</a:t>
            </a:r>
            <a:r>
              <a:rPr lang="hr-HR" sz="2800" dirty="0" smtClean="0">
                <a:solidFill>
                  <a:srgbClr val="002060"/>
                </a:solidFill>
              </a:rPr>
              <a:t> program </a:t>
            </a:r>
            <a:r>
              <a:rPr lang="hr-HR" sz="2800" b="1" dirty="0" smtClean="0">
                <a:solidFill>
                  <a:srgbClr val="002060"/>
                </a:solidFill>
              </a:rPr>
              <a:t>Fizike</a:t>
            </a:r>
            <a:r>
              <a:rPr lang="hr-HR" sz="2800" dirty="0" smtClean="0">
                <a:solidFill>
                  <a:srgbClr val="002060"/>
                </a:solidFill>
              </a:rPr>
              <a:t> te </a:t>
            </a:r>
            <a:r>
              <a:rPr lang="hr-HR" sz="2800" b="1" dirty="0" smtClean="0">
                <a:solidFill>
                  <a:srgbClr val="002060"/>
                </a:solidFill>
              </a:rPr>
              <a:t>izborni</a:t>
            </a:r>
            <a:r>
              <a:rPr lang="hr-HR" sz="2800" dirty="0" smtClean="0">
                <a:solidFill>
                  <a:srgbClr val="002060"/>
                </a:solidFill>
              </a:rPr>
              <a:t> predmet.</a:t>
            </a:r>
            <a:endParaRPr lang="hr-HR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28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 smtClean="0">
                <a:solidFill>
                  <a:srgbClr val="002060"/>
                </a:solidFill>
              </a:rPr>
              <a:t>Izbor prvog stranog jezika</a:t>
            </a:r>
            <a:endParaRPr lang="hr-HR" b="1" dirty="0">
              <a:solidFill>
                <a:srgbClr val="00206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Škola nudi samo </a:t>
            </a:r>
            <a:r>
              <a:rPr lang="hr-HR" b="1" dirty="0" smtClean="0">
                <a:solidFill>
                  <a:srgbClr val="002060"/>
                </a:solidFill>
              </a:rPr>
              <a:t>Engleski jezik </a:t>
            </a:r>
            <a:r>
              <a:rPr lang="hr-HR" dirty="0" smtClean="0">
                <a:solidFill>
                  <a:srgbClr val="002060"/>
                </a:solidFill>
              </a:rPr>
              <a:t>kao prvi strani jezik i treba odabrati samo Engleski jezik</a:t>
            </a:r>
          </a:p>
          <a:p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6871" y="2805830"/>
            <a:ext cx="8187569" cy="1087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60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 smtClean="0">
                <a:solidFill>
                  <a:srgbClr val="002060"/>
                </a:solidFill>
              </a:rPr>
              <a:t>Izbor drugog stranog jezika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>
              <a:solidFill>
                <a:srgbClr val="002060"/>
              </a:solidFill>
            </a:endParaRPr>
          </a:p>
          <a:p>
            <a:r>
              <a:rPr lang="hr-HR" dirty="0" smtClean="0">
                <a:solidFill>
                  <a:srgbClr val="002060"/>
                </a:solidFill>
              </a:rPr>
              <a:t>Škola nudi mogućnost učenja jednog od tri ponuđena jezika: </a:t>
            </a:r>
          </a:p>
          <a:p>
            <a:pPr marL="0" indent="0">
              <a:buNone/>
            </a:pPr>
            <a:r>
              <a:rPr lang="hr-HR" dirty="0">
                <a:solidFill>
                  <a:srgbClr val="002060"/>
                </a:solidFill>
              </a:rPr>
              <a:t> </a:t>
            </a:r>
            <a:r>
              <a:rPr lang="hr-HR" dirty="0" smtClean="0">
                <a:solidFill>
                  <a:srgbClr val="002060"/>
                </a:solidFill>
              </a:rPr>
              <a:t>  - Talijanski jezik</a:t>
            </a:r>
          </a:p>
          <a:p>
            <a:pPr marL="0" indent="0">
              <a:buNone/>
            </a:pPr>
            <a:r>
              <a:rPr lang="hr-HR" dirty="0">
                <a:solidFill>
                  <a:srgbClr val="002060"/>
                </a:solidFill>
              </a:rPr>
              <a:t> </a:t>
            </a:r>
            <a:r>
              <a:rPr lang="hr-HR" dirty="0" smtClean="0">
                <a:solidFill>
                  <a:srgbClr val="002060"/>
                </a:solidFill>
              </a:rPr>
              <a:t>  - Njemački jezik</a:t>
            </a:r>
          </a:p>
          <a:p>
            <a:pPr marL="0" indent="0">
              <a:buNone/>
            </a:pPr>
            <a:r>
              <a:rPr lang="hr-HR" dirty="0" smtClean="0">
                <a:solidFill>
                  <a:srgbClr val="002060"/>
                </a:solidFill>
              </a:rPr>
              <a:t>   - Francuski jezik</a:t>
            </a:r>
          </a:p>
          <a:p>
            <a:pPr marL="0" indent="0">
              <a:buNone/>
            </a:pPr>
            <a:r>
              <a:rPr lang="hr-HR" dirty="0" smtClean="0">
                <a:solidFill>
                  <a:srgbClr val="002060"/>
                </a:solidFill>
              </a:rPr>
              <a:t>Vi u aplikaciji trebate odabrati prvi izbor i drugi izbor drugog stranog jezika. </a:t>
            </a:r>
            <a:r>
              <a:rPr lang="hr-HR" b="1" dirty="0" smtClean="0">
                <a:solidFill>
                  <a:srgbClr val="002060"/>
                </a:solidFill>
              </a:rPr>
              <a:t>Kao prvi izbor odaberite jezik koji stvarno želite učiti</a:t>
            </a:r>
            <a:r>
              <a:rPr lang="hr-HR" dirty="0" smtClean="0">
                <a:solidFill>
                  <a:srgbClr val="002060"/>
                </a:solidFill>
              </a:rPr>
              <a:t>, a kao drugi izaberite onaj koji biste željeli učiti ako škola iz organizacijskih razloga ne može udovoljiti Vašoj prvoj želji</a:t>
            </a: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882" y="1359117"/>
            <a:ext cx="5766827" cy="933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02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U aplikaciji ćete dobiti prikazane mogućnosti</a:t>
            </a:r>
            <a:endParaRPr lang="hr-HR" dirty="0">
              <a:solidFill>
                <a:srgbClr val="00206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6668" y="1690688"/>
            <a:ext cx="7778663" cy="4068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52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66230" y="671718"/>
            <a:ext cx="10515600" cy="1325563"/>
          </a:xfrm>
        </p:spPr>
        <p:txBody>
          <a:bodyPr>
            <a:normAutofit/>
          </a:bodyPr>
          <a:lstStyle/>
          <a:p>
            <a:r>
              <a:rPr lang="hr-HR" sz="3600" dirty="0">
                <a:solidFill>
                  <a:srgbClr val="002060"/>
                </a:solidFill>
              </a:rPr>
              <a:t>Birate </a:t>
            </a:r>
            <a:r>
              <a:rPr lang="hr-HR" sz="3600" b="1" dirty="0">
                <a:solidFill>
                  <a:srgbClr val="002060"/>
                </a:solidFill>
              </a:rPr>
              <a:t>Talijanski </a:t>
            </a:r>
            <a:r>
              <a:rPr lang="hr-HR" sz="3600" b="1" dirty="0" smtClean="0">
                <a:solidFill>
                  <a:srgbClr val="002060"/>
                </a:solidFill>
              </a:rPr>
              <a:t>jezik</a:t>
            </a:r>
            <a:r>
              <a:rPr lang="hr-HR" sz="3600" dirty="0" smtClean="0">
                <a:solidFill>
                  <a:srgbClr val="002060"/>
                </a:solidFill>
              </a:rPr>
              <a:t> kao </a:t>
            </a:r>
            <a:r>
              <a:rPr lang="hr-HR" sz="3600" b="1" dirty="0">
                <a:solidFill>
                  <a:srgbClr val="002060"/>
                </a:solidFill>
              </a:rPr>
              <a:t>prvi izbor </a:t>
            </a:r>
            <a:r>
              <a:rPr lang="hr-HR" sz="3600" dirty="0">
                <a:solidFill>
                  <a:srgbClr val="002060"/>
                </a:solidFill>
              </a:rPr>
              <a:t>drugog stranog </a:t>
            </a:r>
            <a:r>
              <a:rPr lang="hr-HR" sz="3600" dirty="0" smtClean="0">
                <a:solidFill>
                  <a:srgbClr val="002060"/>
                </a:solidFill>
              </a:rPr>
              <a:t>jezika</a:t>
            </a:r>
            <a:r>
              <a:rPr lang="hr-HR" sz="3600" dirty="0" smtClean="0"/>
              <a:t/>
            </a:r>
            <a:br>
              <a:rPr lang="hr-HR" sz="3600" dirty="0" smtClean="0"/>
            </a:br>
            <a:r>
              <a:rPr lang="hr-HR" sz="3600" dirty="0" smtClean="0">
                <a:solidFill>
                  <a:srgbClr val="002060"/>
                </a:solidFill>
              </a:rPr>
              <a:t> </a:t>
            </a:r>
            <a:endParaRPr lang="hr-HR" sz="3600" b="1" dirty="0">
              <a:solidFill>
                <a:srgbClr val="00206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6378" y="3226225"/>
            <a:ext cx="476250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6378" y="5101063"/>
            <a:ext cx="4724400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65286" y="1625806"/>
            <a:ext cx="750917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hr-HR" dirty="0" smtClean="0">
                <a:solidFill>
                  <a:srgbClr val="002060"/>
                </a:solidFill>
              </a:rPr>
              <a:t>Odaberite jednu od dvije ponuđene mogućnosti (prema  želji učenika) – a ili b:</a:t>
            </a:r>
            <a:br>
              <a:rPr lang="hr-HR" dirty="0" smtClean="0">
                <a:solidFill>
                  <a:srgbClr val="002060"/>
                </a:solidFill>
              </a:rPr>
            </a:br>
            <a:endParaRPr lang="hr-HR" dirty="0">
              <a:solidFill>
                <a:srgbClr val="002060"/>
              </a:solidFill>
            </a:endParaRPr>
          </a:p>
        </p:txBody>
      </p:sp>
      <p:sp>
        <p:nvSpPr>
          <p:cNvPr id="7" name="TekstniOkvir 6"/>
          <p:cNvSpPr txBox="1"/>
          <p:nvPr/>
        </p:nvSpPr>
        <p:spPr>
          <a:xfrm>
            <a:off x="4536969" y="2524827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>
                <a:solidFill>
                  <a:srgbClr val="002060"/>
                </a:solidFill>
              </a:rPr>
              <a:t>a)</a:t>
            </a:r>
            <a:endParaRPr lang="hr-HR" dirty="0">
              <a:solidFill>
                <a:srgbClr val="002060"/>
              </a:solidFill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4478192" y="4558416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>
                <a:solidFill>
                  <a:srgbClr val="002060"/>
                </a:solidFill>
              </a:rPr>
              <a:t>b</a:t>
            </a:r>
            <a:r>
              <a:rPr lang="hr-HR" dirty="0" smtClean="0">
                <a:solidFill>
                  <a:srgbClr val="002060"/>
                </a:solidFill>
              </a:rPr>
              <a:t>)</a:t>
            </a:r>
            <a:endParaRPr lang="hr-H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74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66230" y="671718"/>
            <a:ext cx="10515600" cy="1325563"/>
          </a:xfrm>
        </p:spPr>
        <p:txBody>
          <a:bodyPr>
            <a:normAutofit/>
          </a:bodyPr>
          <a:lstStyle/>
          <a:p>
            <a:r>
              <a:rPr lang="hr-HR" sz="3600" dirty="0">
                <a:solidFill>
                  <a:srgbClr val="002060"/>
                </a:solidFill>
              </a:rPr>
              <a:t>Birate </a:t>
            </a:r>
            <a:r>
              <a:rPr lang="hr-HR" sz="3600" b="1" dirty="0" smtClean="0">
                <a:solidFill>
                  <a:srgbClr val="002060"/>
                </a:solidFill>
              </a:rPr>
              <a:t>Njemački jezik </a:t>
            </a:r>
            <a:r>
              <a:rPr lang="hr-HR" sz="3600" dirty="0">
                <a:solidFill>
                  <a:srgbClr val="002060"/>
                </a:solidFill>
              </a:rPr>
              <a:t>kao </a:t>
            </a:r>
            <a:r>
              <a:rPr lang="hr-HR" sz="3600" b="1" dirty="0">
                <a:solidFill>
                  <a:srgbClr val="002060"/>
                </a:solidFill>
              </a:rPr>
              <a:t>prvi izbor</a:t>
            </a:r>
            <a:r>
              <a:rPr lang="hr-HR" sz="3600" dirty="0">
                <a:solidFill>
                  <a:srgbClr val="002060"/>
                </a:solidFill>
              </a:rPr>
              <a:t> drugog stranog </a:t>
            </a:r>
            <a:r>
              <a:rPr lang="hr-HR" sz="3600" dirty="0" smtClean="0">
                <a:solidFill>
                  <a:srgbClr val="002060"/>
                </a:solidFill>
              </a:rPr>
              <a:t>jezika</a:t>
            </a:r>
            <a:r>
              <a:rPr lang="hr-HR" sz="3600" dirty="0" smtClean="0"/>
              <a:t/>
            </a:r>
            <a:br>
              <a:rPr lang="hr-HR" sz="3600" dirty="0" smtClean="0"/>
            </a:br>
            <a:r>
              <a:rPr lang="hr-HR" sz="3600" dirty="0" smtClean="0">
                <a:solidFill>
                  <a:srgbClr val="002060"/>
                </a:solidFill>
              </a:rPr>
              <a:t> </a:t>
            </a:r>
            <a:endParaRPr lang="hr-HR" sz="3600" b="1" dirty="0">
              <a:solidFill>
                <a:srgbClr val="002060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65286" y="1625806"/>
            <a:ext cx="750917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hr-HR" dirty="0" smtClean="0">
                <a:solidFill>
                  <a:srgbClr val="002060"/>
                </a:solidFill>
              </a:rPr>
              <a:t>Odaberite jednu od dvije ponuđene mogućnosti (prema  želji učenika) – a ili b:</a:t>
            </a:r>
            <a:br>
              <a:rPr lang="hr-HR" dirty="0" smtClean="0">
                <a:solidFill>
                  <a:srgbClr val="002060"/>
                </a:solidFill>
              </a:rPr>
            </a:br>
            <a:endParaRPr lang="hr-HR" dirty="0">
              <a:solidFill>
                <a:srgbClr val="002060"/>
              </a:solidFill>
            </a:endParaRPr>
          </a:p>
        </p:txBody>
      </p:sp>
      <p:sp>
        <p:nvSpPr>
          <p:cNvPr id="7" name="TekstniOkvir 6"/>
          <p:cNvSpPr txBox="1"/>
          <p:nvPr/>
        </p:nvSpPr>
        <p:spPr>
          <a:xfrm>
            <a:off x="4086036" y="2134761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>
                <a:solidFill>
                  <a:srgbClr val="002060"/>
                </a:solidFill>
              </a:rPr>
              <a:t>a)</a:t>
            </a:r>
            <a:endParaRPr lang="hr-HR" dirty="0">
              <a:solidFill>
                <a:srgbClr val="002060"/>
              </a:solidFill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4074816" y="4515914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>
                <a:solidFill>
                  <a:srgbClr val="002060"/>
                </a:solidFill>
              </a:rPr>
              <a:t>b</a:t>
            </a:r>
            <a:r>
              <a:rPr lang="hr-HR" dirty="0" smtClean="0">
                <a:solidFill>
                  <a:srgbClr val="002060"/>
                </a:solidFill>
              </a:rPr>
              <a:t>)</a:t>
            </a:r>
            <a:endParaRPr lang="hr-HR" dirty="0">
              <a:solidFill>
                <a:srgbClr val="00206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641" y="2826498"/>
            <a:ext cx="6515739" cy="1208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929" y="5160724"/>
            <a:ext cx="6574451" cy="1174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487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411</Words>
  <Application>Microsoft Office PowerPoint</Application>
  <PresentationFormat>Široki zaslon</PresentationFormat>
  <Paragraphs>49</Paragraphs>
  <Slides>15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Tema sustava Office</vt:lpstr>
      <vt:lpstr>KAKO SE TOČNO PRIJAVITI U APLIKACIJU www.upisi.hr u  II. GIMNAZIJU? </vt:lpstr>
      <vt:lpstr>PRVI KORAK  ODABRALI STE II. GIMNAZIJU I DOŠLI DO:  </vt:lpstr>
      <vt:lpstr>KLIKNITE NA </vt:lpstr>
      <vt:lpstr>PowerPointova prezentacija</vt:lpstr>
      <vt:lpstr>Izbor prvog stranog jezika</vt:lpstr>
      <vt:lpstr>Izbor drugog stranog jezika</vt:lpstr>
      <vt:lpstr>U aplikaciji ćete dobiti prikazane mogućnosti</vt:lpstr>
      <vt:lpstr>Birate Talijanski jezik kao prvi izbor drugog stranog jezika  </vt:lpstr>
      <vt:lpstr>Birate Njemački jezik kao prvi izbor drugog stranog jezika  </vt:lpstr>
      <vt:lpstr>Birate Francuski jezik kao prvi izbor drugog stranog jezika  </vt:lpstr>
      <vt:lpstr>Izbor četverogodišnjeg ili dvogodišnjeg programa Fizike</vt:lpstr>
      <vt:lpstr>KAKO NAPRAVITI IZBOR PROGRAMA FIZIKE? </vt:lpstr>
      <vt:lpstr>Izbor dvogodišnjeg programa Fizike</vt:lpstr>
      <vt:lpstr>Izbor četverogodišnjeg programa Fizike</vt:lpstr>
      <vt:lpstr>Odabir izbornog predmeta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Kako se točno prijaviti u aplikaciju www.upisi.hr u II. GIMNAZIJU?</dc:title>
  <dc:creator>Korisnik</dc:creator>
  <cp:lastModifiedBy>Korisnik</cp:lastModifiedBy>
  <cp:revision>30</cp:revision>
  <dcterms:created xsi:type="dcterms:W3CDTF">2015-06-03T13:33:29Z</dcterms:created>
  <dcterms:modified xsi:type="dcterms:W3CDTF">2015-06-24T07:48:00Z</dcterms:modified>
</cp:coreProperties>
</file>