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25589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2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2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9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1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7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50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9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0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38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65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792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-grofa-jdraskovica-zg.skole.hr/old/eu2005/rh_pn.php?rh=1&amp;amp;rhs=4" TargetMode="External"/><Relationship Id="rId2" Type="http://schemas.openxmlformats.org/officeDocument/2006/relationships/hyperlink" Target="https://repozitorij.mev.hr/islandora/object/mev%3A106/datastream/PDF/vie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rmo.hr/wp-content/uploads/2013/11/hrvatska_i_eu_prednosti_izazovi_.pdf" TargetMode="External"/><Relationship Id="rId4" Type="http://schemas.openxmlformats.org/officeDocument/2006/relationships/hyperlink" Target="https://www.poslovni-savjetnik.com/aktualno/prednosti-i-mane-ulaska-u-europsku-unij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6346001-6DDA-4064-87DA-5F13778A1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510" y="4602162"/>
            <a:ext cx="4457690" cy="1720850"/>
          </a:xfrm>
        </p:spPr>
        <p:txBody>
          <a:bodyPr anchor="ctr">
            <a:normAutofit/>
          </a:bodyPr>
          <a:lstStyle/>
          <a:p>
            <a:r>
              <a:rPr lang="hr-HR" dirty="0"/>
              <a:t>Hrvatska u europskoj uniji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4F0DA69-F4F0-4E4B-B730-3FD341766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4801" y="4602163"/>
            <a:ext cx="4451347" cy="1720850"/>
          </a:xfrm>
        </p:spPr>
        <p:txBody>
          <a:bodyPr anchor="ctr">
            <a:normAutofit/>
          </a:bodyPr>
          <a:lstStyle/>
          <a:p>
            <a:r>
              <a:rPr lang="hr-HR" dirty="0"/>
              <a:t>NEGATIVNI ASPEKTI</a:t>
            </a:r>
          </a:p>
        </p:txBody>
      </p:sp>
      <p:cxnSp>
        <p:nvCxnSpPr>
          <p:cNvPr id="15" name="Straight Connector 10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546258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Slika 7">
            <a:extLst>
              <a:ext uri="{FF2B5EF4-FFF2-40B4-BE49-F238E27FC236}">
                <a16:creationId xmlns:a16="http://schemas.microsoft.com/office/drawing/2014/main" id="{779C6924-C3C3-4405-9723-177268B73A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0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463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C328C7-8A05-4585-B3AC-64BB9F15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944126"/>
            <a:ext cx="10026650" cy="655637"/>
          </a:xfrm>
        </p:spPr>
        <p:txBody>
          <a:bodyPr>
            <a:normAutofit fontScale="90000"/>
          </a:bodyPr>
          <a:lstStyle/>
          <a:p>
            <a:r>
              <a:rPr lang="hr-HR" dirty="0"/>
              <a:t>Što smo izgubili i što sve možemo izgubiti?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1AEE142-E63F-411E-997D-F4E0D8C71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Hrvatska mora uplaćivati određene iznose u proračun EU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Otvaranje tržišta rada </a:t>
            </a:r>
            <a:r>
              <a:rPr lang="hr-HR" dirty="0">
                <a:latin typeface="Source Sans Pro" panose="020B0503030403020204" pitchFamily="34" charset="0"/>
                <a:ea typeface="Source Sans Pro" panose="020B0503030403020204" pitchFamily="34" charset="0"/>
              </a:rPr>
              <a:t>→ „odljev mozgova”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latin typeface="Source Sans Pro" panose="020B0503030403020204" pitchFamily="34" charset="0"/>
                <a:ea typeface="Source Sans Pro" panose="020B0503030403020204" pitchFamily="34" charset="0"/>
              </a:rPr>
              <a:t>Veći uvoz poljoprivrednih proizvoda → šteti hrvatskim poljoprivrednicima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latin typeface="Source Sans Pro" panose="020B0503030403020204" pitchFamily="34" charset="0"/>
                <a:ea typeface="Source Sans Pro" panose="020B0503030403020204" pitchFamily="34" charset="0"/>
              </a:rPr>
              <a:t>Skuplji osnovni proizvodi ( kruh, mlijeko, lijekovi,…)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Poskupljenje cigareta negativno utječe na duhansku industriju (</a:t>
            </a:r>
            <a:r>
              <a:rPr lang="it-IT" dirty="0">
                <a:latin typeface="Source Sans Pro" panose="020B0503030403020204" pitchFamily="34" charset="0"/>
                <a:ea typeface="Source Sans Pro" panose="020B0503030403020204" pitchFamily="34" charset="0"/>
              </a:rPr>
              <a:t>2017. godine Hrvatska</a:t>
            </a:r>
            <a:r>
              <a:rPr lang="hr-HR" dirty="0">
                <a:latin typeface="Source Sans Pro" panose="020B0503030403020204" pitchFamily="34" charset="0"/>
                <a:ea typeface="Source Sans Pro" panose="020B0503030403020204" pitchFamily="34" charset="0"/>
              </a:rPr>
              <a:t> je</a:t>
            </a:r>
            <a:r>
              <a:rPr lang="it-IT" dirty="0">
                <a:latin typeface="Source Sans Pro" panose="020B0503030403020204" pitchFamily="34" charset="0"/>
                <a:ea typeface="Source Sans Pro" panose="020B0503030403020204" pitchFamily="34" charset="0"/>
              </a:rPr>
              <a:t> mora</a:t>
            </a:r>
            <a:r>
              <a:rPr lang="hr-H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la</a:t>
            </a:r>
            <a:r>
              <a:rPr lang="it-IT" dirty="0">
                <a:latin typeface="Source Sans Pro" panose="020B0503030403020204" pitchFamily="34" charset="0"/>
                <a:ea typeface="Source Sans Pro" panose="020B0503030403020204" pitchFamily="34" charset="0"/>
              </a:rPr>
              <a:t> početi oporezivati cigarete</a:t>
            </a:r>
            <a:r>
              <a:rPr lang="hr-HR" dirty="0">
                <a:latin typeface="Source Sans Pro" panose="020B0503030403020204" pitchFamily="34" charset="0"/>
                <a:ea typeface="Source Sans Pro" panose="020B0503030403020204" pitchFamily="34" charset="0"/>
              </a:rPr>
              <a:t> 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Povećanje troškova poslovanja u ugostiteljskoj djelatnosti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889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1500CBD-057B-43E0-A5F4-624C5681D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671120"/>
            <a:ext cx="10026650" cy="5097856"/>
          </a:xfrm>
        </p:spPr>
        <p:txBody>
          <a:bodyPr/>
          <a:lstStyle/>
          <a:p>
            <a:r>
              <a:rPr lang="hr-HR" dirty="0"/>
              <a:t>Privatizacija državnih firmi čiji će vlasnici biti stranci</a:t>
            </a:r>
          </a:p>
          <a:p>
            <a:r>
              <a:rPr lang="hr-HR" dirty="0"/>
              <a:t>Iskorištavanje našeg izlaza na Jadransko more </a:t>
            </a:r>
          </a:p>
          <a:p>
            <a:r>
              <a:rPr lang="pl-PL" dirty="0"/>
              <a:t>Više proizvoda i veća konkurencija </a:t>
            </a:r>
            <a:r>
              <a:rPr lang="pl-PL" dirty="0">
                <a:latin typeface="Source Sans Pro" panose="020B0503030403020204" pitchFamily="34" charset="0"/>
                <a:ea typeface="Source Sans Pro" panose="020B0503030403020204" pitchFamily="34" charset="0"/>
              </a:rPr>
              <a:t>→ pad hrvatskih industrija</a:t>
            </a:r>
          </a:p>
          <a:p>
            <a:r>
              <a:rPr lang="hr-HR" dirty="0"/>
              <a:t>Promjena osobnih dokumenata </a:t>
            </a:r>
            <a:r>
              <a:rPr lang="hr-HR" dirty="0">
                <a:latin typeface="Source Sans Pro" panose="020B0503030403020204" pitchFamily="34" charset="0"/>
                <a:ea typeface="Source Sans Pro" panose="020B0503030403020204" pitchFamily="34" charset="0"/>
              </a:rPr>
              <a:t>→ dodatni administrativni postupci i troškovi</a:t>
            </a:r>
          </a:p>
          <a:p>
            <a:r>
              <a:rPr lang="pl-PL" dirty="0"/>
              <a:t>Gubitak prihoda od carina za državni proračun</a:t>
            </a:r>
          </a:p>
          <a:p>
            <a:r>
              <a:rPr lang="hr-HR" dirty="0"/>
              <a:t>Gubitak radnih mjesta i privremen porast nezaposlenosti u sektoru brodogradnje i proizvodnje čelika.</a:t>
            </a:r>
          </a:p>
          <a:p>
            <a:r>
              <a:rPr lang="hr-HR" dirty="0"/>
              <a:t>Gubitak autonomije u vođenju poljoprivredne politike</a:t>
            </a:r>
          </a:p>
        </p:txBody>
      </p:sp>
    </p:spTree>
    <p:extLst>
      <p:ext uri="{BB962C8B-B14F-4D97-AF65-F5344CB8AC3E}">
        <p14:creationId xmlns:p14="http://schemas.microsoft.com/office/powerpoint/2010/main" val="949651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D739D3-A84C-4594-9A98-6EA4C46DB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604007"/>
            <a:ext cx="10026650" cy="5452843"/>
          </a:xfrm>
        </p:spPr>
        <p:txBody>
          <a:bodyPr/>
          <a:lstStyle/>
          <a:p>
            <a:r>
              <a:rPr lang="hr-HR" dirty="0"/>
              <a:t>Troškovi usklađivanja uvjeta u pogonima za proizvodnju i preradu hrane sa standardima   EU-a.</a:t>
            </a:r>
          </a:p>
          <a:p>
            <a:r>
              <a:rPr lang="hr-HR" dirty="0"/>
              <a:t>Hrvatske prometne tvrtke suočit će se s velikom konkurencijom stranih </a:t>
            </a:r>
          </a:p>
          <a:p>
            <a:r>
              <a:rPr lang="hr-HR" dirty="0"/>
              <a:t>Porast cijena energije ( prvenstveno za kućanstva )</a:t>
            </a:r>
          </a:p>
          <a:p>
            <a:r>
              <a:rPr lang="hr-HR" dirty="0"/>
              <a:t>Uvođenje eura </a:t>
            </a:r>
            <a:r>
              <a:rPr lang="hr-HR" dirty="0">
                <a:latin typeface="Source Sans Pro" panose="020B0503030403020204" pitchFamily="34" charset="0"/>
                <a:ea typeface="Source Sans Pro" panose="020B0503030403020204" pitchFamily="34" charset="0"/>
              </a:rPr>
              <a:t>→ </a:t>
            </a:r>
            <a:r>
              <a:rPr lang="hr-HR" dirty="0"/>
              <a:t>gubitak monetarne suverenosti</a:t>
            </a:r>
          </a:p>
          <a:p>
            <a:r>
              <a:rPr lang="hr-HR" dirty="0"/>
              <a:t>Ribolovci morali odustati od standardnog načina ribolova</a:t>
            </a:r>
          </a:p>
          <a:p>
            <a:r>
              <a:rPr lang="hr-HR" dirty="0"/>
              <a:t>Ako se sredstva koja dobivamo ne koriste, moraju se vratiti</a:t>
            </a:r>
          </a:p>
        </p:txBody>
      </p:sp>
    </p:spTree>
    <p:extLst>
      <p:ext uri="{BB962C8B-B14F-4D97-AF65-F5344CB8AC3E}">
        <p14:creationId xmlns:p14="http://schemas.microsoft.com/office/powerpoint/2010/main" val="2825443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72B249-BAF0-415F-BFA0-AE320FF74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Mladi o </a:t>
            </a:r>
            <a:r>
              <a:rPr lang="hr-HR" dirty="0" err="1"/>
              <a:t>eu</a:t>
            </a:r>
            <a:r>
              <a:rPr lang="hr-HR" dirty="0"/>
              <a:t>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244B802-77D0-46FC-81E6-54246FCBD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8% je potpuno zadovoljno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4% je zadovoljno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52% nije ni zadovoljno ni nezadovoljno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36% nije zadovoljno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739205B-79E6-43F0-B7FD-BE4CCFE80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345" y="3429000"/>
            <a:ext cx="4578493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18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1921DB-249B-463B-ABC7-32B2571A8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literatura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369C9D1-2D8A-46A5-9486-E48140300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https://repozitorij.mev.hr/islandora/object/mev%3A106/datastream/PDF/view</a:t>
            </a:r>
            <a:endParaRPr lang="hr-HR" dirty="0"/>
          </a:p>
          <a:p>
            <a:r>
              <a:rPr lang="hr-HR" dirty="0">
                <a:hlinkClick r:id="rId3"/>
              </a:rPr>
              <a:t>http://www.os-grofa-jdraskovica-zg.skole.hr/old/eu2005/rh_pn.php?rh=1&amp;amp;rhs=4</a:t>
            </a:r>
            <a:endParaRPr lang="hr-HR" dirty="0"/>
          </a:p>
          <a:p>
            <a:r>
              <a:rPr lang="hr-HR" dirty="0">
                <a:hlinkClick r:id="rId4"/>
              </a:rPr>
              <a:t>https://www.poslovni-savjetnik.com/aktualno/prednosti-i-mane-ulaska-u-europsku-uniju</a:t>
            </a:r>
            <a:endParaRPr lang="hr-HR" dirty="0"/>
          </a:p>
          <a:p>
            <a:r>
              <a:rPr lang="hr-HR" dirty="0">
                <a:hlinkClick r:id="rId5"/>
              </a:rPr>
              <a:t>https://www.irmo.hr/wp-content/uploads/2013/11/hrvatska_i_eu_prednosti_izazovi_.pdf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230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BBDE0EA-2B18-49ED-A990-98D6C7620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9703" y="1977705"/>
            <a:ext cx="6034233" cy="471881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hr-HR" sz="4000" dirty="0"/>
              <a:t>HVALA NA PAŽNJI!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9286A8F9-2A13-4C77-A133-716AB5057D6F}"/>
              </a:ext>
            </a:extLst>
          </p:cNvPr>
          <p:cNvSpPr txBox="1"/>
          <p:nvPr/>
        </p:nvSpPr>
        <p:spPr>
          <a:xfrm>
            <a:off x="3826778" y="3429000"/>
            <a:ext cx="4538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Napravili: Laura </a:t>
            </a:r>
            <a:r>
              <a:rPr lang="hr-HR" dirty="0" err="1"/>
              <a:t>Ruščić</a:t>
            </a:r>
            <a:r>
              <a:rPr lang="hr-HR" dirty="0"/>
              <a:t>, Ela Dlaka,</a:t>
            </a:r>
          </a:p>
          <a:p>
            <a:r>
              <a:rPr lang="hr-HR" dirty="0"/>
              <a:t>                  Emanuel Malnar, Frane Maričić,</a:t>
            </a:r>
          </a:p>
          <a:p>
            <a:r>
              <a:rPr lang="hr-HR" dirty="0"/>
              <a:t>                  Nikolina Topić, Sara Šimundić,</a:t>
            </a:r>
          </a:p>
          <a:p>
            <a:r>
              <a:rPr lang="hr-HR" dirty="0"/>
              <a:t>                  Paula Katić i Paulina Šarić</a:t>
            </a:r>
          </a:p>
        </p:txBody>
      </p:sp>
    </p:spTree>
    <p:extLst>
      <p:ext uri="{BB962C8B-B14F-4D97-AF65-F5344CB8AC3E}">
        <p14:creationId xmlns:p14="http://schemas.microsoft.com/office/powerpoint/2010/main" val="4099066744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RegularSeed_2SEEDS">
      <a:dk1>
        <a:srgbClr val="000000"/>
      </a:dk1>
      <a:lt1>
        <a:srgbClr val="FFFFFF"/>
      </a:lt1>
      <a:dk2>
        <a:srgbClr val="41242B"/>
      </a:dk2>
      <a:lt2>
        <a:srgbClr val="E2E7E8"/>
      </a:lt2>
      <a:accent1>
        <a:srgbClr val="BA4533"/>
      </a:accent1>
      <a:accent2>
        <a:srgbClr val="CB446A"/>
      </a:accent2>
      <a:accent3>
        <a:srgbClr val="CB8F44"/>
      </a:accent3>
      <a:accent4>
        <a:srgbClr val="32B67C"/>
      </a:accent4>
      <a:accent5>
        <a:srgbClr val="3CB2AF"/>
      </a:accent5>
      <a:accent6>
        <a:srgbClr val="3385BA"/>
      </a:accent6>
      <a:hlink>
        <a:srgbClr val="348F9D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332</Words>
  <Application>Microsoft Office PowerPoint</Application>
  <PresentationFormat>Široki zaslon</PresentationFormat>
  <Paragraphs>37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3" baseType="lpstr">
      <vt:lpstr>Arial</vt:lpstr>
      <vt:lpstr>Avenir Next LT Pro Light</vt:lpstr>
      <vt:lpstr>Rockwell Nova Light</vt:lpstr>
      <vt:lpstr>Source Sans Pro</vt:lpstr>
      <vt:lpstr>Wingdings</vt:lpstr>
      <vt:lpstr>LeafVTI</vt:lpstr>
      <vt:lpstr>Hrvatska u europskoj uniji</vt:lpstr>
      <vt:lpstr>Što smo izgubili i što sve možemo izgubiti?</vt:lpstr>
      <vt:lpstr>PowerPoint prezentacija</vt:lpstr>
      <vt:lpstr>PowerPoint prezentacija</vt:lpstr>
      <vt:lpstr>Mladi o eu:</vt:lpstr>
      <vt:lpstr>literatura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Hrvatska u europskoj uniji</dc:title>
  <dc:creator>Paulina</dc:creator>
  <cp:lastModifiedBy>Paulina</cp:lastModifiedBy>
  <cp:revision>17</cp:revision>
  <dcterms:created xsi:type="dcterms:W3CDTF">2021-03-23T18:48:00Z</dcterms:created>
  <dcterms:modified xsi:type="dcterms:W3CDTF">2021-03-24T09:11:07Z</dcterms:modified>
</cp:coreProperties>
</file>