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 strictFirstAndLastChar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type="screen16x9" cy="6858000" cx="12192000"/>
  <p:notesSz cx="6858000" cy="9144000"/>
  <p:defaultTextStyle>
    <a:defPPr lvl="0">
      <a:defRPr lang="en-US"/>
    </a:defPPr>
    <a:lvl1pPr algn="l" defTabSz="914400" eaLnBrk="1" hangingPunct="1" latinLnBrk="0" lvl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lvl="1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lvl="2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lvl="3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lvl="4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lvl="5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lvl="6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lvl="7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lvl="8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1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1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2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2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Naslovni slajd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48591" name="Rectangle 7"/>
            <p:cNvSpPr/>
            <p:nvPr/>
          </p:nvSpPr>
          <p:spPr>
            <a:xfrm>
              <a:off x="0" y="0"/>
              <a:ext cx="12192000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592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3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4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5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6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ah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598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Uredite stil naslova matrice</a:t>
            </a:r>
            <a:endParaRPr dirty="0" lang="en-US"/>
          </a:p>
        </p:txBody>
      </p:sp>
      <p:sp>
        <p:nvSpPr>
          <p:cNvPr id="1048599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algn="l" indent="0" marL="0">
              <a:buNone/>
              <a:defRPr cap="all">
                <a:solidFill>
                  <a:schemeClr val="accent1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dirty="0" lang="en-US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04B0EC5-2218-43B2-B2AD-06A8A6C9D9AB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48602" name="Rectangle 9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b="0" sz="2800" i="0">
                <a:latin typeface="+mj-lt"/>
              </a:defRPr>
            </a:lvl1pPr>
          </a:lstStyle>
          <a:p>
            <a:fld id="{F1916514-50FB-4396-9E93-C4A313E1D1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48763" name="Rectangle 10"/>
            <p:cNvSpPr/>
            <p:nvPr/>
          </p:nvSpPr>
          <p:spPr>
            <a:xfrm>
              <a:off x="0" y="0"/>
              <a:ext cx="12192000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6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6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6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6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6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69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770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ah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77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ah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77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hr-HR"/>
              <a:t>Uredite stil naslova matrice</a:t>
            </a:r>
            <a:endParaRPr dirty="0" lang="en-US"/>
          </a:p>
        </p:txBody>
      </p:sp>
      <p:sp>
        <p:nvSpPr>
          <p:cNvPr id="104877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dirty="0" lang="en-US"/>
          </a:p>
        </p:txBody>
      </p:sp>
      <p:sp>
        <p:nvSpPr>
          <p:cNvPr id="104877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indent="0" marL="0">
              <a:buNone/>
              <a:defRPr sz="1200">
                <a:solidFill>
                  <a:schemeClr val="accent1"/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4877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B0EC5-2218-43B2-B2AD-06A8A6C9D9AB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104877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7" name="Rectangle 12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1916514-50FB-4396-9E93-C4A313E1D1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aslov i opis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48656" name="Rectangle 9"/>
            <p:cNvSpPr/>
            <p:nvPr/>
          </p:nvSpPr>
          <p:spPr>
            <a:xfrm>
              <a:off x="0" y="0"/>
              <a:ext cx="12192000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57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58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5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6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6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62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663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ah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66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ah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Uredite stil naslova matrice</a:t>
            </a:r>
            <a:endParaRPr dirty="0" lang="en-US"/>
          </a:p>
        </p:txBody>
      </p:sp>
      <p:sp>
        <p:nvSpPr>
          <p:cNvPr id="104866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486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B0EC5-2218-43B2-B2AD-06A8A6C9D9AB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10486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9" name="Rectangle 12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1916514-50FB-4396-9E93-C4A313E1D1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Citat s opisom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48745" name="Rectangle 14"/>
            <p:cNvSpPr/>
            <p:nvPr/>
          </p:nvSpPr>
          <p:spPr>
            <a:xfrm>
              <a:off x="0" y="0"/>
              <a:ext cx="12192000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46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47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48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49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50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5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75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ah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75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ah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754" name="TextBox 12"/>
          <p:cNvSpPr txBox="1"/>
          <p:nvPr/>
        </p:nvSpPr>
        <p:spPr>
          <a:xfrm>
            <a:off x="9719438" y="2631815"/>
            <a:ext cx="801912" cy="1569660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r">
              <a:defRPr b="0" sz="1220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dirty="0" sz="9600" lang="en-US"/>
              <a:t>”</a:t>
            </a:r>
          </a:p>
        </p:txBody>
      </p:sp>
      <p:sp>
        <p:nvSpPr>
          <p:cNvPr id="1048755" name="TextBox 8"/>
          <p:cNvSpPr txBox="1"/>
          <p:nvPr/>
        </p:nvSpPr>
        <p:spPr>
          <a:xfrm>
            <a:off x="898295" y="591093"/>
            <a:ext cx="801912" cy="1569660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r">
              <a:defRPr b="0" sz="1220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dirty="0" sz="9600" lang="en-US"/>
              <a:t>“</a:t>
            </a:r>
          </a:p>
        </p:txBody>
      </p:sp>
      <p:sp>
        <p:nvSpPr>
          <p:cNvPr id="1048756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Uredite stil naslova matrice</a:t>
            </a:r>
            <a:endParaRPr dirty="0" lang="en-US"/>
          </a:p>
        </p:txBody>
      </p:sp>
      <p:sp>
        <p:nvSpPr>
          <p:cNvPr id="104875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indent="0" marL="0">
              <a:buNone/>
              <a:defRPr b="0" cap="small" dirty="0" sz="1400" i="0" kern="1200" lang="en-US">
                <a:solidFill>
                  <a:schemeClr val="accent1"/>
                </a:solidFill>
                <a:latin typeface="+mn-lt"/>
                <a:ea typeface="+mn-ea"/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4875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487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B0EC5-2218-43B2-B2AD-06A8A6C9D9AB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10487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61" name="Rectangle 31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1916514-50FB-4396-9E93-C4A313E1D1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Kartica s nazivom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48641" name="Rectangle 9"/>
            <p:cNvSpPr/>
            <p:nvPr/>
          </p:nvSpPr>
          <p:spPr>
            <a:xfrm>
              <a:off x="0" y="0"/>
              <a:ext cx="12192000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42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3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4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5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6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64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ah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64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ah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hr-HR"/>
              <a:t>Uredite stil naslova matrice</a:t>
            </a:r>
            <a:endParaRPr dirty="0" lang="en-US"/>
          </a:p>
        </p:txBody>
      </p:sp>
      <p:sp>
        <p:nvSpPr>
          <p:cNvPr id="1048651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algn="l" indent="0" marL="0">
              <a:buNone/>
              <a:defRPr cap="none" sz="2000">
                <a:solidFill>
                  <a:schemeClr val="accent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486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B0EC5-2218-43B2-B2AD-06A8A6C9D9AB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Rectangle 11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1916514-50FB-4396-9E93-C4A313E1D1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dirty="0" lang="en-US"/>
          </a:p>
        </p:txBody>
      </p:sp>
      <p:sp>
        <p:nvSpPr>
          <p:cNvPr id="1048786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48787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4878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4878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4879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48791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3145730" name="Straight Connector 21"/>
          <p:cNvCxnSpPr>
            <a:cxnSpLocks/>
          </p:cNvCxnSpPr>
          <p:nvPr/>
        </p:nvCxnSpPr>
        <p:spPr>
          <a:xfrm>
            <a:off x="4403971" y="2569633"/>
            <a:ext cx="0" cy="3492499"/>
          </a:xfrm>
          <a:prstGeom prst="line"/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Connector 22"/>
          <p:cNvCxnSpPr>
            <a:cxnSpLocks/>
          </p:cNvCxnSpPr>
          <p:nvPr/>
        </p:nvCxnSpPr>
        <p:spPr>
          <a:xfrm>
            <a:off x="7772401" y="2569633"/>
            <a:ext cx="0" cy="3492499"/>
          </a:xfrm>
          <a:prstGeom prst="line"/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79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B0EC5-2218-43B2-B2AD-06A8A6C9D9AB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104879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1916514-50FB-4396-9E93-C4A313E1D1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dirty="0" lang="en-US"/>
          </a:p>
        </p:txBody>
      </p:sp>
      <p:sp>
        <p:nvSpPr>
          <p:cNvPr id="1048689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48690" name="Picture Placeholder 2"/>
          <p:cNvSpPr>
            <a:spLocks noChangeAspect="1" noGrp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dirty="0" lang="en-US"/>
          </a:p>
        </p:txBody>
      </p:sp>
      <p:sp>
        <p:nvSpPr>
          <p:cNvPr id="104869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4869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48693" name="Picture Placeholder 2"/>
          <p:cNvSpPr>
            <a:spLocks noChangeAspect="1" noGrp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dirty="0" lang="en-US"/>
          </a:p>
        </p:txBody>
      </p:sp>
      <p:sp>
        <p:nvSpPr>
          <p:cNvPr id="104869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4869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48696" name="Picture Placeholder 2"/>
          <p:cNvSpPr>
            <a:spLocks noChangeAspect="1" noGrp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dirty="0" lang="en-US"/>
          </a:p>
        </p:txBody>
      </p:sp>
      <p:sp>
        <p:nvSpPr>
          <p:cNvPr id="104869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3145728" name="Straight Connector 16"/>
          <p:cNvCxnSpPr>
            <a:cxnSpLocks/>
          </p:cNvCxnSpPr>
          <p:nvPr/>
        </p:nvCxnSpPr>
        <p:spPr>
          <a:xfrm>
            <a:off x="4388153" y="2603500"/>
            <a:ext cx="0" cy="3517594"/>
          </a:xfrm>
          <a:prstGeom prst="line"/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Connector 17"/>
          <p:cNvCxnSpPr>
            <a:cxnSpLocks/>
          </p:cNvCxnSpPr>
          <p:nvPr/>
        </p:nvCxnSpPr>
        <p:spPr>
          <a:xfrm>
            <a:off x="7801905" y="2603500"/>
            <a:ext cx="0" cy="3492500"/>
          </a:xfrm>
          <a:prstGeom prst="line"/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9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B0EC5-2218-43B2-B2AD-06A8A6C9D9AB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104869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1916514-50FB-4396-9E93-C4A313E1D1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Naslov i okomiti tekst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p>
            <a:r>
              <a:rPr lang="hr-HR"/>
              <a:t>Uredite stil naslova matrice</a:t>
            </a:r>
            <a:endParaRPr dirty="0" lang="en-US"/>
          </a:p>
        </p:txBody>
      </p:sp>
      <p:sp>
        <p:nvSpPr>
          <p:cNvPr id="104881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anchorCtr="0" vert="eaVert"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dirty="0" lang="en-US"/>
          </a:p>
        </p:txBody>
      </p:sp>
      <p:sp>
        <p:nvSpPr>
          <p:cNvPr id="10488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B0EC5-2218-43B2-B2AD-06A8A6C9D9AB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10488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1916514-50FB-4396-9E93-C4A313E1D1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itleAndTx">
  <p:cSld name="Okomiti naslov i tekst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48729" name="Rectangle 10"/>
            <p:cNvSpPr/>
            <p:nvPr/>
          </p:nvSpPr>
          <p:spPr>
            <a:xfrm>
              <a:off x="0" y="0"/>
              <a:ext cx="12192000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30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1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2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3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4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5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736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/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7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ah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73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ah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739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anchor="b" anchorCtr="0" vert="eaVert"/>
          <a:p>
            <a:r>
              <a:rPr lang="hr-HR"/>
              <a:t>Uredite stil naslova matrice</a:t>
            </a:r>
            <a:endParaRPr dirty="0" lang="en-US"/>
          </a:p>
        </p:txBody>
      </p:sp>
      <p:sp>
        <p:nvSpPr>
          <p:cNvPr id="104874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dirty="0" lang="en-US"/>
          </a:p>
        </p:txBody>
      </p:sp>
      <p:sp>
        <p:nvSpPr>
          <p:cNvPr id="10487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B0EC5-2218-43B2-B2AD-06A8A6C9D9AB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10487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3" name="Rectangle 12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1916514-50FB-4396-9E93-C4A313E1D1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Naslov i sadržaj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r-HR"/>
              <a:t>Uredite stil naslova matrice</a:t>
            </a:r>
            <a:endParaRPr dirty="0" lang="en-US"/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dirty="0" lang="en-US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B0EC5-2218-43B2-B2AD-06A8A6C9D9AB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1916514-50FB-4396-9E93-C4A313E1D1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Zaglavlje sekcije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48701" name="Rectangle 10"/>
            <p:cNvSpPr/>
            <p:nvPr/>
          </p:nvSpPr>
          <p:spPr>
            <a:xfrm>
              <a:off x="0" y="0"/>
              <a:ext cx="12192000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02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03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04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05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06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0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/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0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709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ah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7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ah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711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b="0" cap="none" sz="4000"/>
            </a:lvl1pPr>
          </a:lstStyle>
          <a:p>
            <a:r>
              <a:rPr lang="hr-HR"/>
              <a:t>Uredite stil naslova matrice</a:t>
            </a:r>
            <a:endParaRPr dirty="0" lang="en-US"/>
          </a:p>
        </p:txBody>
      </p:sp>
      <p:sp>
        <p:nvSpPr>
          <p:cNvPr id="1048712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algn="l" indent="0" marL="0">
              <a:buNone/>
              <a:defRPr cap="all" sz="2000">
                <a:solidFill>
                  <a:schemeClr val="accent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487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B0EC5-2218-43B2-B2AD-06A8A6C9D9AB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10487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5" name="Rectangle 14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1916514-50FB-4396-9E93-C4A313E1D1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va sadržaja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r-HR"/>
              <a:t>Uredite stil naslova matrice</a:t>
            </a:r>
            <a:endParaRPr dirty="0" lang="en-US"/>
          </a:p>
        </p:txBody>
      </p:sp>
      <p:sp>
        <p:nvSpPr>
          <p:cNvPr id="1048780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dirty="0" lang="en-US"/>
          </a:p>
        </p:txBody>
      </p:sp>
      <p:sp>
        <p:nvSpPr>
          <p:cNvPr id="1048781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dirty="0" lang="en-US"/>
          </a:p>
        </p:txBody>
      </p:sp>
      <p:sp>
        <p:nvSpPr>
          <p:cNvPr id="104878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B0EC5-2218-43B2-B2AD-06A8A6C9D9AB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104878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1916514-50FB-4396-9E93-C4A313E1D1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Usporedba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r-HR"/>
              <a:t>Uredite stil naslova matrice</a:t>
            </a:r>
            <a:endParaRPr dirty="0" lang="en-US"/>
          </a:p>
        </p:txBody>
      </p:sp>
      <p:sp>
        <p:nvSpPr>
          <p:cNvPr id="1048718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48719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dirty="0" lang="en-US"/>
          </a:p>
        </p:txBody>
      </p:sp>
      <p:sp>
        <p:nvSpPr>
          <p:cNvPr id="10487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48721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dirty="0" lang="en-US"/>
          </a:p>
        </p:txBody>
      </p:sp>
      <p:sp>
        <p:nvSpPr>
          <p:cNvPr id="104872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B0EC5-2218-43B2-B2AD-06A8A6C9D9AB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104872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1916514-50FB-4396-9E93-C4A313E1D1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Samo naslov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r-HR"/>
              <a:t>Uredite stil naslova matrice</a:t>
            </a:r>
            <a:endParaRPr dirty="0" lang="en-US"/>
          </a:p>
        </p:txBody>
      </p:sp>
      <p:sp>
        <p:nvSpPr>
          <p:cNvPr id="104863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B0EC5-2218-43B2-B2AD-06A8A6C9D9AB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10486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1916514-50FB-4396-9E93-C4A313E1D1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Prazno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B0EC5-2218-43B2-B2AD-06A8A6C9D9AB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104872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7" name="Rectangle 6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1916514-50FB-4396-9E93-C4A313E1D1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Sadržaj s opisom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48795" name="Rectangle 11"/>
            <p:cNvSpPr/>
            <p:nvPr/>
          </p:nvSpPr>
          <p:spPr>
            <a:xfrm>
              <a:off x="0" y="0"/>
              <a:ext cx="12192000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9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9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9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9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80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801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/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802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803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ah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80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ah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805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b="0" sz="2400"/>
            </a:lvl1pPr>
          </a:lstStyle>
          <a:p>
            <a:r>
              <a:rPr lang="hr-HR"/>
              <a:t>Uredite stil naslova matrice</a:t>
            </a:r>
            <a:endParaRPr dirty="0" lang="en-US"/>
          </a:p>
        </p:txBody>
      </p:sp>
      <p:sp>
        <p:nvSpPr>
          <p:cNvPr id="1048806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dirty="0" lang="en-US"/>
          </a:p>
        </p:txBody>
      </p:sp>
      <p:sp>
        <p:nvSpPr>
          <p:cNvPr id="1048807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indent="0" marL="0">
              <a:buNone/>
              <a:defRPr sz="1400">
                <a:solidFill>
                  <a:schemeClr val="accent1"/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488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B0EC5-2218-43B2-B2AD-06A8A6C9D9AB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10488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0" name="Rectangle 14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8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1916514-50FB-4396-9E93-C4A313E1D1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Slika s opisom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48671" name="Rectangle 11"/>
            <p:cNvSpPr/>
            <p:nvPr/>
          </p:nvSpPr>
          <p:spPr>
            <a:xfrm>
              <a:off x="0" y="0"/>
              <a:ext cx="12192000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72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73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74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75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76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77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/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78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ah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679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68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ah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b="0" sz="3600"/>
            </a:lvl1pPr>
          </a:lstStyle>
          <a:p>
            <a:r>
              <a:rPr lang="hr-HR"/>
              <a:t>Uredite stil naslova matrice</a:t>
            </a:r>
            <a:endParaRPr dirty="0" lang="en-US"/>
          </a:p>
        </p:txBody>
      </p:sp>
      <p:sp>
        <p:nvSpPr>
          <p:cNvPr id="1048682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dirty="0" lang="en-US"/>
          </a:p>
        </p:txBody>
      </p:sp>
      <p:sp>
        <p:nvSpPr>
          <p:cNvPr id="1048683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indent="0" marL="0">
              <a:buNone/>
              <a:defRPr sz="1400">
                <a:solidFill>
                  <a:schemeClr val="accent1"/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486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B0EC5-2218-43B2-B2AD-06A8A6C9D9AB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10486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6" name="Rectangle 13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8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1916514-50FB-4396-9E93-C4A313E1D1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image" Target="../media/image1.jpeg"/><Relationship Id="rId1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48576" name="Rectangle 25"/>
            <p:cNvSpPr/>
            <p:nvPr/>
          </p:nvSpPr>
          <p:spPr>
            <a:xfrm>
              <a:off x="0" y="0"/>
              <a:ext cx="12192000" cy="6858000"/>
            </a:xfrm>
            <a:prstGeom prst="rect"/>
            <a:blipFill>
              <a:blip xmlns:r="http://schemas.openxmlformats.org/officeDocument/2006/relationships" r:embed="rId18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577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8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9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0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1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/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2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583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ah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58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ah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585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r>
              <a:rPr lang="hr-HR"/>
              <a:t>Uredite stil naslova matrice</a:t>
            </a:r>
            <a:endParaRPr dirty="0" lang="en-US"/>
          </a:p>
        </p:txBody>
      </p:sp>
      <p:sp>
        <p:nvSpPr>
          <p:cNvPr id="1048586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dirty="0" lang="en-US"/>
          </a:p>
        </p:txBody>
      </p:sp>
      <p:sp>
        <p:nvSpPr>
          <p:cNvPr id="1048587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/>
        </p:spPr>
        <p:txBody>
          <a:bodyPr anchor="t" bIns="45720" lIns="91440" rIns="91440" rtlCol="0" tIns="45720" vert="horz"/>
          <a:lstStyle>
            <a:lvl1pPr algn="r">
              <a:defRPr b="1" sz="1000" i="0">
                <a:solidFill>
                  <a:schemeClr val="accent1"/>
                </a:solidFill>
              </a:defRPr>
            </a:lvl1pPr>
          </a:lstStyle>
          <a:p>
            <a:fld id="{704B0EC5-2218-43B2-B2AD-06A8A6C9D9AB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104858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b="1" sz="100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48589" name="Rectangle 21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9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/>
        </p:spPr>
        <p:txBody>
          <a:bodyPr anchor="b" bIns="45720" lIns="91440" rIns="91440" rtlCol="0" tIns="45720" vert="horz"/>
          <a:lstStyle>
            <a:lvl1pPr algn="ctr">
              <a:defRPr b="0" sz="2800" i="0">
                <a:solidFill>
                  <a:schemeClr val="bg1"/>
                </a:solidFill>
                <a:latin typeface="+mn-lt"/>
              </a:defRPr>
            </a:lvl1pPr>
          </a:lstStyle>
          <a:p>
            <a:fld id="{F1916514-50FB-4396-9E93-C4A313E1D1F9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eaLnBrk="1" hangingPunct="1" latinLnBrk="0" rtl="0">
        <a:spcBef>
          <a:spcPct val="0"/>
        </a:spcBef>
        <a:buNone/>
        <a:defRPr b="0" sz="360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8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6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4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2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2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2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2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2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2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Naslov 1"/>
          <p:cNvSpPr>
            <a:spLocks noGrp="1"/>
          </p:cNvSpPr>
          <p:nvPr>
            <p:ph type="ctrTitle"/>
          </p:nvPr>
        </p:nvSpPr>
        <p:spPr>
          <a:xfrm>
            <a:off x="1271334" y="1620982"/>
            <a:ext cx="8825658" cy="2998457"/>
          </a:xfrm>
        </p:spPr>
        <p:txBody>
          <a:bodyPr/>
          <a:p>
            <a:r>
              <a:rPr dirty="0" lang="en-US"/>
              <a:t>PREDNOSTI ULASKA REPUBLIKE HRVATSKE U EUROPSKU UNIJU</a:t>
            </a:r>
          </a:p>
        </p:txBody>
      </p:sp>
      <p:sp>
        <p:nvSpPr>
          <p:cNvPr id="1048605" name="Podnaslov 2"/>
          <p:cNvSpPr>
            <a:spLocks noGrp="1"/>
          </p:cNvSpPr>
          <p:nvPr>
            <p:ph type="subTitle" idx="1"/>
          </p:nvPr>
        </p:nvSpPr>
        <p:spPr>
          <a:xfrm>
            <a:off x="507077" y="5503025"/>
            <a:ext cx="11185958" cy="858982"/>
          </a:xfrm>
        </p:spPr>
        <p:txBody>
          <a:bodyPr>
            <a:normAutofit/>
          </a:bodyPr>
          <a:p>
            <a:r>
              <a:rPr dirty="0" sz="1600" lang="en-US" err="1"/>
              <a:t>Izradili</a:t>
            </a:r>
            <a:r>
              <a:rPr dirty="0" sz="1600" lang="en-US"/>
              <a:t>: </a:t>
            </a:r>
            <a:r>
              <a:rPr dirty="0" sz="1600" lang="en-US" err="1"/>
              <a:t>marta</a:t>
            </a:r>
            <a:r>
              <a:rPr dirty="0" sz="1600" lang="en-US"/>
              <a:t> </a:t>
            </a:r>
            <a:r>
              <a:rPr dirty="0" sz="1600" lang="en-US" err="1"/>
              <a:t>babi</a:t>
            </a:r>
            <a:r>
              <a:rPr dirty="0" sz="1600" lang="hr-HR"/>
              <a:t>ć, kiara rogač, marin kliškinić, ivor šimundić bendić, nikola bareta, roko mihovilović, teodorik caratan gracin, jelena bešlić</a:t>
            </a:r>
            <a:endParaRPr dirty="0" sz="1600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hr-HR"/>
              <a:t>Poljoprivreda i ruralni razvoj</a:t>
            </a:r>
          </a:p>
        </p:txBody>
      </p:sp>
      <p:sp>
        <p:nvSpPr>
          <p:cNvPr id="1048628" name="Content Placeholder 2"/>
          <p:cNvSpPr>
            <a:spLocks noGrp="1"/>
          </p:cNvSpPr>
          <p:nvPr>
            <p:ph idx="1"/>
          </p:nvPr>
        </p:nvSpPr>
        <p:spPr>
          <a:xfrm>
            <a:off x="1154954" y="2283904"/>
            <a:ext cx="8761412" cy="3416300"/>
          </a:xfrm>
        </p:spPr>
        <p:txBody>
          <a:bodyPr/>
          <a:p>
            <a:pPr>
              <a:lnSpc>
                <a:spcPct val="150000"/>
              </a:lnSpc>
            </a:pPr>
            <a:r>
              <a:rPr dirty="0" lang="hr-HR"/>
              <a:t>Veća stabilnost tržišta poljoprivrednih proizvoda</a:t>
            </a:r>
          </a:p>
          <a:p>
            <a:pPr>
              <a:lnSpc>
                <a:spcPct val="150000"/>
              </a:lnSpc>
            </a:pPr>
            <a:r>
              <a:rPr dirty="0" lang="hr-HR"/>
              <a:t>Povećanje kvalitete proizvoda</a:t>
            </a:r>
          </a:p>
          <a:p>
            <a:pPr>
              <a:lnSpc>
                <a:spcPct val="150000"/>
              </a:lnSpc>
            </a:pPr>
            <a:r>
              <a:rPr dirty="0" lang="hr-HR"/>
              <a:t>Omogućen pristup većem tržištu i europskim fondovima</a:t>
            </a:r>
          </a:p>
        </p:txBody>
      </p:sp>
      <p:pic>
        <p:nvPicPr>
          <p:cNvPr id="2097158" name="Picture 2" descr="Poljoprivreda - Invest in Trebinje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796379" y="3992054"/>
            <a:ext cx="5498432" cy="2648411"/>
          </a:xfrm>
          <a:prstGeom prst="rect"/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hr-HR"/>
              <a:t>Energetika</a:t>
            </a:r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240144" cy="3416300"/>
          </a:xfrm>
        </p:spPr>
        <p:txBody>
          <a:bodyPr>
            <a:normAutofit/>
          </a:bodyPr>
          <a:p>
            <a:pPr>
              <a:lnSpc>
                <a:spcPct val="150000"/>
              </a:lnSpc>
            </a:pPr>
            <a:r>
              <a:rPr dirty="0" sz="2000" lang="hr-HR"/>
              <a:t>Sigurnija opskrba energijom</a:t>
            </a:r>
          </a:p>
          <a:p>
            <a:pPr>
              <a:lnSpc>
                <a:spcPct val="150000"/>
              </a:lnSpc>
            </a:pPr>
            <a:r>
              <a:rPr dirty="0" sz="2000" lang="hr-HR"/>
              <a:t>Korištenje europskih fondova za: </a:t>
            </a:r>
          </a:p>
          <a:p>
            <a:pPr indent="-457200" marL="457200">
              <a:lnSpc>
                <a:spcPct val="150000"/>
              </a:lnSpc>
              <a:buFont typeface="+mj-lt"/>
              <a:buAutoNum type="arabicPeriod"/>
            </a:pPr>
            <a:r>
              <a:rPr dirty="0" sz="2000" lang="hr-HR">
                <a:solidFill>
                  <a:schemeClr val="tx1"/>
                </a:solidFill>
              </a:rPr>
              <a:t>energetske učinkovitosti</a:t>
            </a:r>
          </a:p>
          <a:p>
            <a:pPr indent="-457200" marL="457200">
              <a:lnSpc>
                <a:spcPct val="150000"/>
              </a:lnSpc>
              <a:buFont typeface="+mj-lt"/>
              <a:buAutoNum type="arabicPeriod"/>
            </a:pPr>
            <a:r>
              <a:rPr dirty="0" sz="2000" lang="hr-HR">
                <a:solidFill>
                  <a:schemeClr val="tx1"/>
                </a:solidFill>
              </a:rPr>
              <a:t>proje</a:t>
            </a:r>
            <a:r>
              <a:rPr dirty="0" sz="2000" lang="en-US">
                <a:solidFill>
                  <a:schemeClr val="tx1"/>
                </a:solidFill>
              </a:rPr>
              <a:t>k</a:t>
            </a:r>
            <a:r>
              <a:rPr dirty="0" sz="2000" lang="en-US">
                <a:solidFill>
                  <a:schemeClr val="tx1"/>
                </a:solidFill>
              </a:rPr>
              <a:t>t</a:t>
            </a:r>
            <a:r>
              <a:rPr dirty="0" sz="2000" lang="en-US">
                <a:solidFill>
                  <a:schemeClr val="tx1"/>
                </a:solidFill>
              </a:rPr>
              <a:t>e</a:t>
            </a:r>
            <a:r>
              <a:rPr dirty="0" sz="2000" lang="en-US">
                <a:solidFill>
                  <a:schemeClr val="tx1"/>
                </a:solidFill>
              </a:rPr>
              <a:t> </a:t>
            </a:r>
            <a:r>
              <a:rPr dirty="0" sz="2000" lang="hr-HR">
                <a:solidFill>
                  <a:schemeClr val="tx1"/>
                </a:solidFill>
              </a:rPr>
              <a:t>obnovljivih izvora energije</a:t>
            </a:r>
            <a:endParaRPr altLang="en-US" lang="zh-CN"/>
          </a:p>
        </p:txBody>
      </p:sp>
      <p:pic>
        <p:nvPicPr>
          <p:cNvPr id="2097159" name="Picture 2" descr="energetika — Ideje.hr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807879" y="2367910"/>
            <a:ext cx="4928401" cy="3285601"/>
          </a:xfrm>
          <a:prstGeom prst="rect"/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hr-HR"/>
              <a:t>Znanost i istraživanje</a:t>
            </a:r>
          </a:p>
        </p:txBody>
      </p:sp>
      <p:sp>
        <p:nvSpPr>
          <p:cNvPr id="104863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200000"/>
              </a:lnSpc>
            </a:pPr>
            <a:r>
              <a:rPr dirty="0" lang="hr-HR"/>
              <a:t>Hrvatski se znanstvenici uključuju u međunarodne projekte</a:t>
            </a:r>
          </a:p>
          <a:p>
            <a:pPr>
              <a:lnSpc>
                <a:spcPct val="200000"/>
              </a:lnSpc>
            </a:pPr>
            <a:r>
              <a:rPr dirty="0" lang="hr-HR"/>
              <a:t>Razvitak znanstvenih instituta i visokih učilišta</a:t>
            </a:r>
          </a:p>
        </p:txBody>
      </p:sp>
      <p:pic>
        <p:nvPicPr>
          <p:cNvPr id="2097160" name="Picture 2" descr="Young Scientists | Forum Économique Mondial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818050" y="3606775"/>
            <a:ext cx="4829453" cy="2712165"/>
          </a:xfrm>
          <a:prstGeom prst="rect"/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hr-HR"/>
              <a:t>Obrazovanje i kultura</a:t>
            </a:r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397805"/>
          </a:xfrm>
        </p:spPr>
        <p:txBody>
          <a:bodyPr>
            <a:normAutofit/>
          </a:bodyPr>
          <a:p>
            <a:pPr>
              <a:lnSpc>
                <a:spcPct val="150000"/>
              </a:lnSpc>
            </a:pPr>
            <a:r>
              <a:rPr b="1" dirty="0" sz="1600" lang="hr-HR"/>
              <a:t>Program „KULTURA” </a:t>
            </a:r>
            <a:r>
              <a:rPr dirty="0" sz="1600" lang="hr-HR"/>
              <a:t>- poticanje prekogranične </a:t>
            </a:r>
            <a:r>
              <a:rPr sz="1600" lang="hr-HR"/>
              <a:t>mobilnosti </a:t>
            </a:r>
          </a:p>
          <a:p>
            <a:pPr>
              <a:lnSpc>
                <a:spcPct val="150000"/>
              </a:lnSpc>
            </a:pPr>
            <a:r>
              <a:rPr dirty="0" sz="1600" lang="hr-HR"/>
              <a:t>Hrvatski će državljani moći studirati na europskim sveučilištima pod istim uvjetima kao i državaljani te države</a:t>
            </a:r>
          </a:p>
          <a:p>
            <a:pPr>
              <a:lnSpc>
                <a:spcPct val="150000"/>
              </a:lnSpc>
            </a:pPr>
            <a:r>
              <a:rPr dirty="0" sz="1600" lang="hr-HR"/>
              <a:t>Hrvatskoj su otvorene mogućnosti iz Programa za cjeloživotno učenje: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dirty="0" sz="1400" lang="hr-HR"/>
              <a:t>Erasmus – razmjena i suradnja u visokom školstvu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dirty="0" sz="1400" lang="hr-HR"/>
              <a:t>Leonardo da Vinci – promicanje strukovnog obrazovanja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dirty="0" sz="1400" lang="hr-HR"/>
              <a:t>Grundtig – razmjena i suradnja u području obrazovanja odraslih osoba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hr-HR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algn="ctr" indent="0" marL="0">
              <a:buNone/>
            </a:pPr>
            <a:r>
              <a:rPr dirty="0" sz="7200" lang="hr-HR"/>
              <a:t>Hvala na pažnji!!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Naslov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hr-HR"/>
              <a:t>Zaštita i sigurnost</a:t>
            </a:r>
            <a:endParaRPr dirty="0" lang="en-US"/>
          </a:p>
        </p:txBody>
      </p:sp>
      <p:sp>
        <p:nvSpPr>
          <p:cNvPr id="1048612" name="Rezervirano mjesto sadržaja 2"/>
          <p:cNvSpPr>
            <a:spLocks noGrp="1"/>
          </p:cNvSpPr>
          <p:nvPr>
            <p:ph idx="1"/>
          </p:nvPr>
        </p:nvSpPr>
        <p:spPr>
          <a:xfrm>
            <a:off x="399011" y="2286000"/>
            <a:ext cx="9517354" cy="3916680"/>
          </a:xfrm>
        </p:spPr>
        <p:txBody>
          <a:bodyPr/>
          <a:p>
            <a:r>
              <a:rPr dirty="0" sz="2400" lang="hr-HR"/>
              <a:t>Hrvatska ulaskom u EU</a:t>
            </a:r>
          </a:p>
          <a:p>
            <a:pPr lvl="3"/>
            <a:r>
              <a:rPr dirty="0" sz="1800" lang="hr-HR"/>
              <a:t>osigurava zaštitu i obrambenu sposobnost (suradnja EU-a i NATO-a)</a:t>
            </a:r>
          </a:p>
          <a:p>
            <a:pPr lvl="3"/>
            <a:r>
              <a:rPr dirty="0" sz="1800" lang="hr-HR"/>
              <a:t>smanjuje stupanj korupcije u državi – oštriji zakoni </a:t>
            </a:r>
          </a:p>
          <a:p>
            <a:pPr indent="0" lvl="3" marL="1371600">
              <a:buNone/>
            </a:pPr>
            <a:r>
              <a:rPr dirty="0" sz="1800" lang="hr-HR"/>
              <a:t>      ( npr. nedopušten uzgoj stoke u dvorištima )</a:t>
            </a:r>
          </a:p>
          <a:p>
            <a:pPr lvl="3"/>
            <a:r>
              <a:rPr dirty="0" sz="1800" lang="hr-HR"/>
              <a:t>prijevoz robe znatno sigurniji</a:t>
            </a:r>
          </a:p>
          <a:p>
            <a:endParaRPr dirty="0" lang="hr-HR"/>
          </a:p>
          <a:p>
            <a:endParaRPr dirty="0" lang="en-US"/>
          </a:p>
        </p:txBody>
      </p:sp>
      <p:pic>
        <p:nvPicPr>
          <p:cNvPr id="2097152" name="Picture 2" descr="Članstvo u EU nije besplatno - tportal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855527" y="3960979"/>
            <a:ext cx="4164061" cy="2740466"/>
          </a:xfrm>
          <a:prstGeom prst="rect"/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Naslov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hr-HR"/>
              <a:t>Korištenje bespovratnih sredstava EU-a</a:t>
            </a:r>
            <a:endParaRPr dirty="0" lang="en-US"/>
          </a:p>
        </p:txBody>
      </p:sp>
      <p:sp>
        <p:nvSpPr>
          <p:cNvPr id="1048614" name="Rezervirano mjesto sadržaja 2"/>
          <p:cNvSpPr>
            <a:spLocks noGrp="1"/>
          </p:cNvSpPr>
          <p:nvPr>
            <p:ph idx="1"/>
          </p:nvPr>
        </p:nvSpPr>
        <p:spPr>
          <a:xfrm>
            <a:off x="889462" y="2427315"/>
            <a:ext cx="9026905" cy="4205173"/>
          </a:xfrm>
        </p:spPr>
        <p:txBody>
          <a:bodyPr/>
          <a:p>
            <a:r>
              <a:rPr dirty="0" lang="hr-HR"/>
              <a:t>Projekti financirani iz EU fondova podupiru gospodarski napredak, ravnomjerniji razvoj svih krajeva RH, te očuvanje i razvitak poljoprivrede</a:t>
            </a:r>
          </a:p>
          <a:p>
            <a:r>
              <a:rPr dirty="0" lang="hr-HR"/>
              <a:t>ostvaren vidljiv napredak u brojnim područjima</a:t>
            </a:r>
          </a:p>
          <a:p>
            <a:r>
              <a:rPr dirty="0" lang="hr-HR"/>
              <a:t>bolja prometna povezanost unutar zemlje i s drugim državama</a:t>
            </a:r>
          </a:p>
          <a:p>
            <a:r>
              <a:rPr dirty="0" lang="hr-HR"/>
              <a:t>brojni projekti </a:t>
            </a:r>
          </a:p>
          <a:p>
            <a:pPr lvl="1"/>
            <a:r>
              <a:rPr dirty="0" lang="hr-HR"/>
              <a:t> izgradnja Pelješkog mosta</a:t>
            </a:r>
          </a:p>
          <a:p>
            <a:pPr lvl="1"/>
            <a:r>
              <a:rPr dirty="0" lang="hr-HR"/>
              <a:t> rekonstrukcija željezničkih pruga i cesta</a:t>
            </a:r>
          </a:p>
          <a:p>
            <a:pPr lvl="1"/>
            <a:r>
              <a:rPr dirty="0" lang="hr-HR"/>
              <a:t>Rekonstrukcija pomorskih i zračnih luka</a:t>
            </a:r>
          </a:p>
          <a:p>
            <a:pPr lvl="1"/>
            <a:endParaRPr dirty="0" lang="hr-HR"/>
          </a:p>
          <a:p>
            <a:pPr lvl="1"/>
            <a:endParaRPr dirty="0" lang="hr-HR"/>
          </a:p>
          <a:p>
            <a:pPr indent="0" lvl="8" marL="3657600">
              <a:buNone/>
            </a:pPr>
            <a:r>
              <a:rPr dirty="0" lang="hr-HR"/>
              <a:t>				Pelješki most</a:t>
            </a:r>
          </a:p>
          <a:p>
            <a:pPr indent="0" lvl="1" marL="457200">
              <a:buNone/>
            </a:pPr>
            <a:endParaRPr dirty="0" lang="hr-HR"/>
          </a:p>
          <a:p>
            <a:pPr indent="0" lvl="1" marL="457200">
              <a:buNone/>
            </a:pPr>
            <a:endParaRPr dirty="0" lang="en-US"/>
          </a:p>
        </p:txBody>
      </p:sp>
      <p:pic>
        <p:nvPicPr>
          <p:cNvPr id="2097153" name="Picture 2" descr="Ugrožava li Pelješki most glineno dno zbog kojeg bi morao na stupove više  od zagrebačke katedrale? - Večernji.hr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678118" y="3931919"/>
            <a:ext cx="4050852" cy="2700569"/>
          </a:xfrm>
          <a:prstGeom prst="rect"/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Naslov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hr-HR"/>
              <a:t>Sloboda kretanja robe</a:t>
            </a:r>
            <a:endParaRPr dirty="0" lang="en-US"/>
          </a:p>
        </p:txBody>
      </p:sp>
      <p:sp>
        <p:nvSpPr>
          <p:cNvPr id="1048616" name="Rezervirano mjesto sadržaja 2"/>
          <p:cNvSpPr>
            <a:spLocks noGrp="1"/>
          </p:cNvSpPr>
          <p:nvPr>
            <p:ph idx="1"/>
          </p:nvPr>
        </p:nvSpPr>
        <p:spPr>
          <a:xfrm>
            <a:off x="889462" y="2435629"/>
            <a:ext cx="9026905" cy="3584171"/>
          </a:xfrm>
        </p:spPr>
        <p:txBody>
          <a:bodyPr/>
          <a:p>
            <a:r>
              <a:rPr dirty="0" lang="hr-HR"/>
              <a:t>siguran i lakši izvoz hrvatskih proizvoda</a:t>
            </a:r>
          </a:p>
          <a:p>
            <a:r>
              <a:rPr dirty="0" lang="hr-HR"/>
              <a:t>prednost u smislu razvoja hrvatskog gospodarstva koje uvelike ovisi o izvozu domaćih proizvoda</a:t>
            </a:r>
          </a:p>
          <a:p>
            <a:r>
              <a:rPr dirty="0" lang="hr-HR"/>
              <a:t>RH postaje sastavni dio unutarnjeg tržišta</a:t>
            </a:r>
          </a:p>
          <a:p>
            <a:r>
              <a:rPr dirty="0" lang="hr-HR"/>
              <a:t>raste kvaliteta jer je roba domaća</a:t>
            </a:r>
          </a:p>
          <a:p>
            <a:r>
              <a:rPr dirty="0" lang="hr-HR"/>
              <a:t>veća dostupnost lijekova</a:t>
            </a:r>
          </a:p>
          <a:p>
            <a:r>
              <a:rPr dirty="0" lang="hr-HR"/>
              <a:t>veća sigurnost proizvoda ( detaljne informacije o proizvodima radi očuvanja zdravlja i sigurnosti </a:t>
            </a:r>
            <a:r>
              <a:rPr dirty="0" lang="hr-HR" err="1"/>
              <a:t>potroša</a:t>
            </a:r>
            <a:r>
              <a:rPr altLang="en-US" dirty="0" lang="hr-HR" err="1"/>
              <a:t>č</a:t>
            </a:r>
            <a:r>
              <a:rPr altLang="en-US" dirty="0" lang="en-US" err="1"/>
              <a:t>a</a:t>
            </a:r>
            <a:endParaRPr dirty="0" lang="en-US"/>
          </a:p>
          <a:p>
            <a:endParaRPr dirty="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Naslov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hr-HR"/>
              <a:t>Sloboda kretanja radnika</a:t>
            </a:r>
            <a:endParaRPr dirty="0" lang="en-US"/>
          </a:p>
        </p:txBody>
      </p:sp>
      <p:sp>
        <p:nvSpPr>
          <p:cNvPr id="1048618" name="Rezervirano mjesto sadržaja 2"/>
          <p:cNvSpPr>
            <a:spLocks noGrp="1"/>
          </p:cNvSpPr>
          <p:nvPr>
            <p:ph idx="1"/>
          </p:nvPr>
        </p:nvSpPr>
        <p:spPr>
          <a:xfrm>
            <a:off x="548639" y="2468880"/>
            <a:ext cx="9367727" cy="3550920"/>
          </a:xfrm>
        </p:spPr>
        <p:txBody>
          <a:bodyPr/>
          <a:p>
            <a:r>
              <a:rPr dirty="0" lang="hr-HR"/>
              <a:t>sva radna prava za radnike koji se iz RH sele u članice EU-a</a:t>
            </a:r>
          </a:p>
          <a:p>
            <a:pPr lvl="2"/>
            <a:r>
              <a:rPr dirty="0" lang="hr-HR"/>
              <a:t>( socijalna prava, porezne olakšice )</a:t>
            </a:r>
          </a:p>
          <a:p>
            <a:r>
              <a:rPr dirty="0" lang="hr-HR"/>
              <a:t>pravo na naknade – bolovanje, mirovina, naknada za nezaposlene, obiteljski dodatci, pogodnosti za osobe s posebnim potrebama</a:t>
            </a:r>
          </a:p>
          <a:p>
            <a:r>
              <a:rPr dirty="0" lang="hr-HR"/>
              <a:t>radnicima više nisu potrebne radne dozvole, odobrenja i sl.</a:t>
            </a:r>
          </a:p>
          <a:p>
            <a:pPr indent="0" lvl="2" marL="914400">
              <a:buNone/>
            </a:pPr>
            <a:endParaRPr dirty="0" lang="hr-HR"/>
          </a:p>
          <a:p>
            <a:pPr indent="0" lvl="2" marL="914400">
              <a:buNone/>
            </a:pPr>
            <a:endParaRPr dirty="0" lang="hr-HR"/>
          </a:p>
        </p:txBody>
      </p:sp>
      <p:pic>
        <p:nvPicPr>
          <p:cNvPr id="2097154" name="Picture 2" descr="Upozorenje iz HZMO-a: Ne bacajte stare radne knjižice - Večernji.hr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681722" y="4322617"/>
            <a:ext cx="4119983" cy="2317491"/>
          </a:xfrm>
          <a:prstGeom prst="rect"/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Naslov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hr-HR"/>
              <a:t>Sloboda pružanja usluga</a:t>
            </a:r>
            <a:endParaRPr dirty="0" lang="en-US"/>
          </a:p>
        </p:txBody>
      </p:sp>
      <p:sp>
        <p:nvSpPr>
          <p:cNvPr id="1048620" name="Rezervirano mjesto sadržaja 2"/>
          <p:cNvSpPr>
            <a:spLocks noGrp="1"/>
          </p:cNvSpPr>
          <p:nvPr>
            <p:ph idx="1"/>
          </p:nvPr>
        </p:nvSpPr>
        <p:spPr>
          <a:xfrm>
            <a:off x="922713" y="2385753"/>
            <a:ext cx="8877275" cy="3634047"/>
          </a:xfrm>
        </p:spPr>
        <p:txBody>
          <a:bodyPr/>
          <a:p>
            <a:r>
              <a:rPr dirty="0" lang="hr-HR"/>
              <a:t>svim poslovnim subjektima omogućeno je slobodno pružanje usluga u svim članicama EU-a</a:t>
            </a:r>
          </a:p>
          <a:p>
            <a:endParaRPr dirty="0" lang="hr-HR"/>
          </a:p>
          <a:p>
            <a:r>
              <a:rPr dirty="0" lang="hr-HR"/>
              <a:t>priznate su sve stručne kvalifikacije stečene u RH</a:t>
            </a:r>
          </a:p>
          <a:p>
            <a:endParaRPr dirty="0" lang="en-US"/>
          </a:p>
        </p:txBody>
      </p:sp>
      <p:pic>
        <p:nvPicPr>
          <p:cNvPr id="2097155" name="Picture 2" descr="Poziv za pružanje usluga obuke i savjetodavne podrške otvoren do 19.04. -  FARMABIH.B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893724" y="4272951"/>
            <a:ext cx="4885113" cy="2320429"/>
          </a:xfrm>
          <a:prstGeom prst="rect"/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Naslov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hr-HR"/>
              <a:t>Trgovačka društva</a:t>
            </a:r>
            <a:endParaRPr dirty="0" lang="en-US"/>
          </a:p>
        </p:txBody>
      </p:sp>
      <p:sp>
        <p:nvSpPr>
          <p:cNvPr id="1048622" name="Rezervirano mjesto sadržaja 2"/>
          <p:cNvSpPr>
            <a:spLocks noGrp="1"/>
          </p:cNvSpPr>
          <p:nvPr>
            <p:ph idx="1"/>
          </p:nvPr>
        </p:nvSpPr>
        <p:spPr>
          <a:xfrm>
            <a:off x="947651" y="2518755"/>
            <a:ext cx="8968716" cy="3848793"/>
          </a:xfrm>
        </p:spPr>
        <p:txBody>
          <a:bodyPr/>
          <a:p>
            <a:r>
              <a:rPr dirty="0" lang="hr-HR"/>
              <a:t>stvaranje uvjeta za sve domaće poslovne subjekte da postanu relevantni i ravnopravni sudionik suvremenog gospodarskog svijeta</a:t>
            </a:r>
          </a:p>
          <a:p>
            <a:r>
              <a:rPr dirty="0" lang="hr-HR"/>
              <a:t>pojednostavljene procedure za brži ulazak na tržište i izlazak iz njega</a:t>
            </a:r>
          </a:p>
          <a:p>
            <a:r>
              <a:rPr dirty="0" lang="hr-HR"/>
              <a:t>stvoren zakonodavni okvir na području računovodstva</a:t>
            </a:r>
          </a:p>
          <a:p>
            <a:r>
              <a:rPr dirty="0" lang="hr-HR"/>
              <a:t>novi oblici trgovačkih društava</a:t>
            </a:r>
          </a:p>
          <a:p>
            <a:pPr lvl="2"/>
            <a:r>
              <a:rPr dirty="0" lang="hr-HR"/>
              <a:t>europsko dioničko društvo</a:t>
            </a:r>
          </a:p>
          <a:p>
            <a:pPr lvl="2"/>
            <a:r>
              <a:rPr dirty="0" lang="hr-HR"/>
              <a:t>europsko gospodarsko interesno udruženje</a:t>
            </a:r>
          </a:p>
          <a:p>
            <a:r>
              <a:rPr dirty="0" lang="hr-HR"/>
              <a:t>cilj je ostvarivanje prednosti pri prekograničnom ekonomskom sudjelovanju</a:t>
            </a:r>
          </a:p>
          <a:p>
            <a:r>
              <a:rPr dirty="0" lang="hr-HR"/>
              <a:t>e – tvrtka – elektroničke prijave trgovačkom sudu pri osnivanju trgovačkog društva</a:t>
            </a:r>
            <a:endParaRPr dirty="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Naslov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hr-HR"/>
              <a:t>Ostale prednosti članstva u EU</a:t>
            </a:r>
            <a:endParaRPr dirty="0" lang="en-US"/>
          </a:p>
        </p:txBody>
      </p:sp>
      <p:sp>
        <p:nvSpPr>
          <p:cNvPr id="1048624" name="Rezervirano mjesto sadržaja 2"/>
          <p:cNvSpPr>
            <a:spLocks noGrp="1"/>
          </p:cNvSpPr>
          <p:nvPr>
            <p:ph idx="1"/>
          </p:nvPr>
        </p:nvSpPr>
        <p:spPr>
          <a:xfrm>
            <a:off x="897775" y="2527069"/>
            <a:ext cx="9018592" cy="3749040"/>
          </a:xfrm>
        </p:spPr>
        <p:txBody>
          <a:bodyPr>
            <a:normAutofit/>
          </a:bodyPr>
          <a:p>
            <a:r>
              <a:rPr b="1" dirty="0" lang="hr-HR"/>
              <a:t>Javne nabave </a:t>
            </a:r>
            <a:r>
              <a:rPr dirty="0" lang="hr-HR"/>
              <a:t>- </a:t>
            </a:r>
            <a:r>
              <a:rPr b="1" dirty="0" lang="hr-HR"/>
              <a:t> </a:t>
            </a:r>
            <a:r>
              <a:rPr dirty="0" lang="hr-HR"/>
              <a:t>od 2005. g. svim članicama omogućen je pristup javnim nabavama u EU</a:t>
            </a:r>
          </a:p>
          <a:p>
            <a:r>
              <a:rPr b="1" dirty="0" lang="hr-HR"/>
              <a:t>Erasmus +</a:t>
            </a:r>
            <a:r>
              <a:rPr dirty="0" lang="hr-HR"/>
              <a:t> mladima omogućuje obrazovanje i stjecanje iskustva u drugim državama članicama</a:t>
            </a:r>
          </a:p>
          <a:p>
            <a:r>
              <a:rPr b="1" dirty="0" lang="hr-HR"/>
              <a:t>Digitalizacija</a:t>
            </a:r>
          </a:p>
          <a:p>
            <a:r>
              <a:rPr b="1" dirty="0" lang="hr-HR"/>
              <a:t>Zaštita potrošača</a:t>
            </a:r>
          </a:p>
          <a:p>
            <a:r>
              <a:rPr b="1" dirty="0" lang="hr-HR" err="1"/>
              <a:t>Registacija</a:t>
            </a:r>
            <a:r>
              <a:rPr b="1" dirty="0" lang="hr-HR"/>
              <a:t> poljoprivrednih proizvoda</a:t>
            </a:r>
          </a:p>
          <a:p>
            <a:r>
              <a:rPr b="1" dirty="0" lang="hr-HR"/>
              <a:t>Zaštita okoliša</a:t>
            </a:r>
          </a:p>
          <a:p>
            <a:r>
              <a:rPr b="1" dirty="0" lang="hr-HR"/>
              <a:t>Energetska učinkovitost</a:t>
            </a:r>
          </a:p>
          <a:p>
            <a:r>
              <a:rPr b="1" dirty="0" lang="hr-HR"/>
              <a:t>…</a:t>
            </a:r>
          </a:p>
          <a:p>
            <a:endParaRPr dirty="0" lang="en-US"/>
          </a:p>
        </p:txBody>
      </p:sp>
      <p:pic>
        <p:nvPicPr>
          <p:cNvPr id="2097156" name="Picture 2" descr="ERASMUS+: Grad nastavlja podupirati studijski boravak u inozemstvu  splitskim studentim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371909" y="3998422"/>
            <a:ext cx="4213320" cy="2676698"/>
          </a:xfrm>
          <a:prstGeom prst="rect"/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hr-HR"/>
              <a:t>Mediji i informacijsko društvo</a:t>
            </a:r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615008" cy="3416300"/>
          </a:xfrm>
        </p:spPr>
        <p:txBody>
          <a:bodyPr/>
          <a:p>
            <a:pPr>
              <a:lnSpc>
                <a:spcPct val="150000"/>
              </a:lnSpc>
            </a:pPr>
            <a:r>
              <a:rPr dirty="0" lang="hr-HR"/>
              <a:t>Ograničenje cijena  poziva u roamingu</a:t>
            </a:r>
          </a:p>
          <a:p>
            <a:pPr>
              <a:lnSpc>
                <a:spcPct val="150000"/>
              </a:lnSpc>
            </a:pPr>
            <a:r>
              <a:rPr dirty="0" lang="hr-HR"/>
              <a:t>Omogućeno gledanje više filmova iz europske produkcije</a:t>
            </a:r>
          </a:p>
          <a:p>
            <a:pPr>
              <a:lnSpc>
                <a:spcPct val="150000"/>
              </a:lnSpc>
            </a:pPr>
            <a:r>
              <a:rPr dirty="0" lang="hr-HR"/>
              <a:t>Uveden europski broj za hitne službe - 112</a:t>
            </a:r>
          </a:p>
        </p:txBody>
      </p:sp>
      <p:pic>
        <p:nvPicPr>
          <p:cNvPr id="2097157" name="Picture 2" descr="Mobile phone data is useful in coronavirus battle. But are people protected  enough?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054049" y="2752078"/>
            <a:ext cx="4490057" cy="2987336"/>
          </a:xfrm>
          <a:prstGeom prst="rect"/>
          <a:noFill/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lastClr="000000" val="windowText"/>
      </a:dk1>
      <a:lt1>
        <a:sysClr lastClr="FFFFFF" val="window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oba za sastanke za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r="5400000" dist="381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PREDNOSTI ULASKA REPUBLIKE HRVATSKE U EUROPSKU UNIJU</dc:title>
  <dc:creator>Redmi Note 8 Pro</dc:creator>
  <cp:lastModifiedBy>Nikola Bareta</cp:lastModifiedBy>
  <dcterms:created xsi:type="dcterms:W3CDTF">2021-03-23T20:36:14Z</dcterms:created>
  <dcterms:modified xsi:type="dcterms:W3CDTF">2021-03-23T20:36:14Z</dcterms:modified>
</cp:coreProperties>
</file>