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3" r:id="rId5"/>
    <p:sldId id="261" r:id="rId6"/>
    <p:sldId id="262" r:id="rId7"/>
  </p:sldIdLst>
  <p:sldSz cx="9144000" cy="6858000" type="screen4x3"/>
  <p:notesSz cx="6735763" cy="9866313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13AF"/>
    <a:srgbClr val="7006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0F1C-55F7-4CC3-BC41-04E9FEF86CC3}" type="datetimeFigureOut">
              <a:rPr lang="hr-HR" smtClean="0"/>
              <a:pPr/>
              <a:t>10.3.2023.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D756-42A2-4394-B0A1-ECF14ABF127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0F1C-55F7-4CC3-BC41-04E9FEF86CC3}" type="datetimeFigureOut">
              <a:rPr lang="hr-HR" smtClean="0"/>
              <a:pPr/>
              <a:t>10.3.2023.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D756-42A2-4394-B0A1-ECF14ABF127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0F1C-55F7-4CC3-BC41-04E9FEF86CC3}" type="datetimeFigureOut">
              <a:rPr lang="hr-HR" smtClean="0"/>
              <a:pPr/>
              <a:t>10.3.2023.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D756-42A2-4394-B0A1-ECF14ABF127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0F1C-55F7-4CC3-BC41-04E9FEF86CC3}" type="datetimeFigureOut">
              <a:rPr lang="hr-HR" smtClean="0"/>
              <a:pPr/>
              <a:t>10.3.2023.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D756-42A2-4394-B0A1-ECF14ABF127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0F1C-55F7-4CC3-BC41-04E9FEF86CC3}" type="datetimeFigureOut">
              <a:rPr lang="hr-HR" smtClean="0"/>
              <a:pPr/>
              <a:t>10.3.2023.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D756-42A2-4394-B0A1-ECF14ABF127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0F1C-55F7-4CC3-BC41-04E9FEF86CC3}" type="datetimeFigureOut">
              <a:rPr lang="hr-HR" smtClean="0"/>
              <a:pPr/>
              <a:t>10.3.2023.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D756-42A2-4394-B0A1-ECF14ABF127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0F1C-55F7-4CC3-BC41-04E9FEF86CC3}" type="datetimeFigureOut">
              <a:rPr lang="hr-HR" smtClean="0"/>
              <a:pPr/>
              <a:t>10.3.2023.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D756-42A2-4394-B0A1-ECF14ABF127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0F1C-55F7-4CC3-BC41-04E9FEF86CC3}" type="datetimeFigureOut">
              <a:rPr lang="hr-HR" smtClean="0"/>
              <a:pPr/>
              <a:t>10.3.2023.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D756-42A2-4394-B0A1-ECF14ABF127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0F1C-55F7-4CC3-BC41-04E9FEF86CC3}" type="datetimeFigureOut">
              <a:rPr lang="hr-HR" smtClean="0"/>
              <a:pPr/>
              <a:t>10.3.2023.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D756-42A2-4394-B0A1-ECF14ABF127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0F1C-55F7-4CC3-BC41-04E9FEF86CC3}" type="datetimeFigureOut">
              <a:rPr lang="hr-HR" smtClean="0"/>
              <a:pPr/>
              <a:t>10.3.2023.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D756-42A2-4394-B0A1-ECF14ABF127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0F1C-55F7-4CC3-BC41-04E9FEF86CC3}" type="datetimeFigureOut">
              <a:rPr lang="hr-HR" smtClean="0"/>
              <a:pPr/>
              <a:t>10.3.2023.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D756-42A2-4394-B0A1-ECF14ABF127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00F1C-55F7-4CC3-BC41-04E9FEF86CC3}" type="datetimeFigureOut">
              <a:rPr lang="hr-HR" smtClean="0"/>
              <a:pPr/>
              <a:t>10.3.2023.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BD756-42A2-4394-B0A1-ECF14ABF1274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6163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404664"/>
            <a:ext cx="86409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510453" y="764704"/>
            <a:ext cx="66335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Bradley Hand ITC" pitchFamily="66" charset="0"/>
              </a:rPr>
              <a:t>Aktiv matematike II.gimnazije, Split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99592" y="1700808"/>
            <a:ext cx="79448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4800" b="1" dirty="0">
                <a:solidFill>
                  <a:srgbClr val="FF0000"/>
                </a:solidFill>
                <a:latin typeface="Bradley Hand ITC" pitchFamily="66" charset="0"/>
                <a:cs typeface="Aharoni" pitchFamily="2" charset="-79"/>
              </a:rPr>
              <a:t>M</a:t>
            </a:r>
            <a:r>
              <a:rPr lang="hr-HR" sz="4800" b="1" dirty="0">
                <a:latin typeface="Bradley Hand ITC" pitchFamily="66" charset="0"/>
                <a:cs typeface="Aharoni" pitchFamily="2" charset="-79"/>
              </a:rPr>
              <a:t>A</a:t>
            </a:r>
            <a:r>
              <a:rPr lang="hr-HR" sz="4800" b="1" dirty="0">
                <a:solidFill>
                  <a:srgbClr val="FFC000"/>
                </a:solidFill>
                <a:latin typeface="Bradley Hand ITC" pitchFamily="66" charset="0"/>
                <a:cs typeface="Aharoni" pitchFamily="2" charset="-79"/>
              </a:rPr>
              <a:t>T</a:t>
            </a:r>
            <a:r>
              <a:rPr lang="hr-HR" sz="4800" b="1" dirty="0">
                <a:solidFill>
                  <a:srgbClr val="00B050"/>
                </a:solidFill>
                <a:latin typeface="Bradley Hand ITC" pitchFamily="66" charset="0"/>
                <a:cs typeface="Aharoni" pitchFamily="2" charset="-79"/>
              </a:rPr>
              <a:t>E</a:t>
            </a:r>
            <a:r>
              <a:rPr lang="hr-HR" sz="4800" b="1" dirty="0">
                <a:latin typeface="Bradley Hand ITC" pitchFamily="66" charset="0"/>
                <a:cs typeface="Aharoni" pitchFamily="2" charset="-79"/>
              </a:rPr>
              <a:t>M</a:t>
            </a:r>
            <a:r>
              <a:rPr lang="hr-HR" sz="48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Bradley Hand ITC" pitchFamily="66" charset="0"/>
                <a:cs typeface="Aharoni" pitchFamily="2" charset="-79"/>
              </a:rPr>
              <a:t>A</a:t>
            </a:r>
            <a:r>
              <a:rPr lang="hr-HR" sz="4800" b="1" dirty="0">
                <a:solidFill>
                  <a:schemeClr val="accent2"/>
                </a:solidFill>
                <a:latin typeface="Bradley Hand ITC" pitchFamily="66" charset="0"/>
                <a:cs typeface="Aharoni" pitchFamily="2" charset="-79"/>
              </a:rPr>
              <a:t>T</a:t>
            </a:r>
            <a:r>
              <a:rPr lang="hr-HR" sz="4800" b="1" dirty="0">
                <a:latin typeface="Bradley Hand ITC" pitchFamily="66" charset="0"/>
                <a:cs typeface="Aharoni" pitchFamily="2" charset="-79"/>
              </a:rPr>
              <a:t>I</a:t>
            </a:r>
            <a:r>
              <a:rPr lang="hr-HR" sz="4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Bradley Hand ITC" pitchFamily="66" charset="0"/>
                <a:cs typeface="Aharoni" pitchFamily="2" charset="-79"/>
              </a:rPr>
              <a:t>Č</a:t>
            </a:r>
            <a:r>
              <a:rPr lang="hr-HR" sz="4800" b="1" dirty="0">
                <a:solidFill>
                  <a:srgbClr val="FF0000"/>
                </a:solidFill>
                <a:latin typeface="Bradley Hand ITC" pitchFamily="66" charset="0"/>
                <a:cs typeface="Aharoni" pitchFamily="2" charset="-79"/>
              </a:rPr>
              <a:t>K</a:t>
            </a:r>
            <a:r>
              <a:rPr lang="hr-HR" sz="4800" b="1" dirty="0">
                <a:latin typeface="Bradley Hand ITC" pitchFamily="66" charset="0"/>
                <a:cs typeface="Aharoni" pitchFamily="2" charset="-79"/>
              </a:rPr>
              <a:t>O  </a:t>
            </a:r>
            <a:r>
              <a:rPr lang="hr-HR" sz="4800" b="1" dirty="0">
                <a:solidFill>
                  <a:srgbClr val="FFC000"/>
                </a:solidFill>
                <a:latin typeface="Bradley Hand ITC" pitchFamily="66" charset="0"/>
                <a:cs typeface="Aharoni" pitchFamily="2" charset="-79"/>
              </a:rPr>
              <a:t>P</a:t>
            </a:r>
            <a:r>
              <a:rPr lang="hr-HR" sz="4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Bradley Hand ITC" pitchFamily="66" charset="0"/>
                <a:cs typeface="Aharoni" pitchFamily="2" charset="-79"/>
              </a:rPr>
              <a:t>R</a:t>
            </a:r>
            <a:r>
              <a:rPr lang="hr-HR" sz="4800" b="1" dirty="0">
                <a:solidFill>
                  <a:schemeClr val="accent2"/>
                </a:solidFill>
                <a:latin typeface="Bradley Hand ITC" pitchFamily="66" charset="0"/>
                <a:cs typeface="Aharoni" pitchFamily="2" charset="-79"/>
              </a:rPr>
              <a:t>O</a:t>
            </a:r>
            <a:r>
              <a:rPr lang="hr-HR" sz="4800" b="1" dirty="0">
                <a:solidFill>
                  <a:srgbClr val="00B050"/>
                </a:solidFill>
                <a:latin typeface="Bradley Hand ITC" pitchFamily="66" charset="0"/>
                <a:cs typeface="Aharoni" pitchFamily="2" charset="-79"/>
              </a:rPr>
              <a:t>LJ</a:t>
            </a:r>
            <a:r>
              <a:rPr lang="hr-HR" sz="4800" b="1" dirty="0">
                <a:solidFill>
                  <a:schemeClr val="accent4">
                    <a:lumMod val="75000"/>
                  </a:schemeClr>
                </a:solidFill>
                <a:latin typeface="Bradley Hand ITC" pitchFamily="66" charset="0"/>
                <a:cs typeface="Aharoni" pitchFamily="2" charset="-79"/>
              </a:rPr>
              <a:t>E</a:t>
            </a:r>
            <a:r>
              <a:rPr lang="hr-HR" sz="4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Bradley Hand ITC" pitchFamily="66" charset="0"/>
                <a:cs typeface="Aharoni" pitchFamily="2" charset="-79"/>
              </a:rPr>
              <a:t>Ć</a:t>
            </a:r>
            <a:r>
              <a:rPr lang="hr-HR" sz="4800" b="1" dirty="0">
                <a:latin typeface="Bradley Hand ITC" pitchFamily="66" charset="0"/>
                <a:cs typeface="Aharoni" pitchFamily="2" charset="-79"/>
              </a:rPr>
              <a:t>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99992" y="2636912"/>
            <a:ext cx="23407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b="1" dirty="0">
                <a:solidFill>
                  <a:schemeClr val="accent1"/>
                </a:solidFill>
                <a:latin typeface="Bradley Hand ITC" pitchFamily="66" charset="0"/>
              </a:rPr>
              <a:t>PROGRAM: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15816" y="3284984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>
                <a:solidFill>
                  <a:srgbClr val="FF0000"/>
                </a:solidFill>
                <a:latin typeface="Bradley Hand ITC" pitchFamily="66" charset="0"/>
              </a:rPr>
              <a:t>“Tjedan broja     “ izložba učeničkih radova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15816" y="3717032"/>
            <a:ext cx="62281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>
                <a:latin typeface="Bradley Hand ITC" pitchFamily="66" charset="0"/>
              </a:rPr>
              <a:t> </a:t>
            </a:r>
            <a:r>
              <a:rPr lang="hr-HR" sz="2400" b="1" dirty="0">
                <a:solidFill>
                  <a:srgbClr val="FFC000"/>
                </a:solidFill>
                <a:latin typeface="Bradley Hand ITC" pitchFamily="66" charset="0"/>
              </a:rPr>
              <a:t>predavanja u “Znanstvenom klubu II. gimnazije             </a:t>
            </a:r>
          </a:p>
        </p:txBody>
      </p:sp>
      <p:sp>
        <p:nvSpPr>
          <p:cNvPr id="14" name="Oval 13"/>
          <p:cNvSpPr>
            <a:spLocks noChangeAspect="1"/>
          </p:cNvSpPr>
          <p:nvPr/>
        </p:nvSpPr>
        <p:spPr>
          <a:xfrm>
            <a:off x="2843808" y="3501008"/>
            <a:ext cx="72000" cy="7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2915816" y="3933056"/>
            <a:ext cx="72000" cy="7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72400" y="5534025"/>
            <a:ext cx="13716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4716016" y="3284984"/>
          <a:ext cx="285874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" name="Equation" r:id="rId6" imgW="139680" imgH="139680" progId="Equation.DSMT4">
                  <p:embed/>
                </p:oleObj>
              </mc:Choice>
              <mc:Fallback>
                <p:oleObj name="Equation" r:id="rId6" imgW="139680" imgH="1396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3284984"/>
                        <a:ext cx="285874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Oval 24"/>
          <p:cNvSpPr>
            <a:spLocks noChangeAspect="1"/>
          </p:cNvSpPr>
          <p:nvPr/>
        </p:nvSpPr>
        <p:spPr>
          <a:xfrm>
            <a:off x="2915816" y="4653136"/>
            <a:ext cx="72000" cy="7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7" name="Oval 26"/>
          <p:cNvSpPr>
            <a:spLocks noChangeAspect="1"/>
          </p:cNvSpPr>
          <p:nvPr/>
        </p:nvSpPr>
        <p:spPr>
          <a:xfrm>
            <a:off x="2915816" y="5013176"/>
            <a:ext cx="72000" cy="7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2" name="TextBox 21"/>
          <p:cNvSpPr txBox="1"/>
          <p:nvPr/>
        </p:nvSpPr>
        <p:spPr>
          <a:xfrm>
            <a:off x="3131840" y="4437112"/>
            <a:ext cx="52245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400" b="1" dirty="0">
                <a:solidFill>
                  <a:srgbClr val="7030A0"/>
                </a:solidFill>
                <a:latin typeface="Bradley Hand ITC" pitchFamily="66" charset="0"/>
              </a:rPr>
              <a:t>onine predavanja  “Financijski tjedan “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131840" y="4797152"/>
            <a:ext cx="50770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400" b="1" dirty="0">
                <a:solidFill>
                  <a:schemeClr val="accent5">
                    <a:lumMod val="75000"/>
                  </a:schemeClr>
                </a:solidFill>
                <a:latin typeface="Bradley Hand ITC" pitchFamily="66" charset="0"/>
              </a:rPr>
              <a:t>odlazak naših učenika u Španjolsku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6163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907450" y="764704"/>
            <a:ext cx="8236550" cy="40318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b="1" dirty="0">
                <a:latin typeface="Bradley Hand ITC" pitchFamily="66" charset="0"/>
              </a:rPr>
              <a:t>“</a:t>
            </a:r>
            <a:r>
              <a:rPr lang="hr-HR" sz="3200" b="1" dirty="0">
                <a:solidFill>
                  <a:srgbClr val="FF0000"/>
                </a:solidFill>
                <a:latin typeface="Bradley Hand ITC" pitchFamily="66" charset="0"/>
              </a:rPr>
              <a:t>Tjedan broja     </a:t>
            </a:r>
            <a:r>
              <a:rPr lang="hr-HR" sz="3200" b="1" dirty="0">
                <a:latin typeface="Bradley Hand ITC" pitchFamily="66" charset="0"/>
              </a:rPr>
              <a:t>“ :</a:t>
            </a:r>
          </a:p>
          <a:p>
            <a:r>
              <a:rPr lang="hr-HR" sz="3200" b="1" dirty="0">
                <a:solidFill>
                  <a:srgbClr val="0070C0"/>
                </a:solidFill>
                <a:latin typeface="Bradley Hand ITC" pitchFamily="66" charset="0"/>
              </a:rPr>
              <a:t>- izložba učeničkih radova otvorit će se </a:t>
            </a:r>
          </a:p>
          <a:p>
            <a:r>
              <a:rPr lang="hr-HR" sz="3200" b="1" dirty="0">
                <a:solidFill>
                  <a:srgbClr val="0070C0"/>
                </a:solidFill>
                <a:latin typeface="Bradley Hand ITC" pitchFamily="66" charset="0"/>
              </a:rPr>
              <a:t>14.ožujka 2023.</a:t>
            </a:r>
          </a:p>
          <a:p>
            <a:pPr>
              <a:buFontTx/>
              <a:buChar char="-"/>
            </a:pPr>
            <a:r>
              <a:rPr lang="hr-HR" sz="3200" b="1" dirty="0">
                <a:solidFill>
                  <a:srgbClr val="FF0000"/>
                </a:solidFill>
                <a:latin typeface="Bradley Hand ITC" pitchFamily="66" charset="0"/>
              </a:rPr>
              <a:t>14.ožujka 2023. u 15 sati u kabinetu fizike</a:t>
            </a:r>
          </a:p>
          <a:p>
            <a:r>
              <a:rPr lang="hr-HR" sz="3200" b="1" dirty="0">
                <a:solidFill>
                  <a:srgbClr val="FF0000"/>
                </a:solidFill>
                <a:latin typeface="Bradley Hand ITC" pitchFamily="66" charset="0"/>
              </a:rPr>
              <a:t>održat će se kviz na temu broja</a:t>
            </a:r>
          </a:p>
          <a:p>
            <a:pPr>
              <a:buFontTx/>
              <a:buChar char="-"/>
            </a:pPr>
            <a:r>
              <a:rPr lang="hr-HR" sz="3200" b="1" dirty="0">
                <a:solidFill>
                  <a:srgbClr val="ED13AF"/>
                </a:solidFill>
                <a:latin typeface="Bradley Hand ITC" pitchFamily="66" charset="0"/>
              </a:rPr>
              <a:t>14. ožujka 2023. u 16: 30 u našoj knjižnici</a:t>
            </a:r>
          </a:p>
          <a:p>
            <a:r>
              <a:rPr lang="hr-HR" sz="3200" b="1" dirty="0">
                <a:solidFill>
                  <a:srgbClr val="ED13AF"/>
                </a:solidFill>
                <a:latin typeface="Bradley Hand ITC" pitchFamily="66" charset="0"/>
              </a:rPr>
              <a:t>održat će se  natjecanje u pamćenju znamenki </a:t>
            </a:r>
          </a:p>
          <a:p>
            <a:r>
              <a:rPr lang="hr-HR" sz="3200" b="1" dirty="0">
                <a:solidFill>
                  <a:srgbClr val="ED13AF"/>
                </a:solidFill>
                <a:latin typeface="Bradley Hand ITC" pitchFamily="66" charset="0"/>
              </a:rPr>
              <a:t>broja </a:t>
            </a:r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3347864" y="764704"/>
          <a:ext cx="287337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Equation" r:id="rId4" imgW="139680" imgH="139680" progId="Equation.DSMT4">
                  <p:embed/>
                </p:oleObj>
              </mc:Choice>
              <mc:Fallback>
                <p:oleObj name="Equation" r:id="rId4" imgW="139680" imgH="1396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764704"/>
                        <a:ext cx="287337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6372200" y="2780928"/>
          <a:ext cx="287337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6" name="Equation" r:id="rId6" imgW="139680" imgH="139680" progId="Equation.DSMT4">
                  <p:embed/>
                </p:oleObj>
              </mc:Choice>
              <mc:Fallback>
                <p:oleObj name="Equation" r:id="rId6" imgW="139680" imgH="1396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00" y="2780928"/>
                        <a:ext cx="287337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1907704" y="4221088"/>
          <a:ext cx="287337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7" name="Equation" r:id="rId7" imgW="139680" imgH="139680" progId="Equation.DSMT4">
                  <p:embed/>
                </p:oleObj>
              </mc:Choice>
              <mc:Fallback>
                <p:oleObj name="Equation" r:id="rId7" imgW="139680" imgH="1396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4221088"/>
                        <a:ext cx="287337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6163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1601416" y="0"/>
            <a:ext cx="754258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2800" b="1" dirty="0">
                <a:solidFill>
                  <a:srgbClr val="002060"/>
                </a:solidFill>
                <a:latin typeface="Bradley Hand ITC" pitchFamily="66" charset="0"/>
              </a:rPr>
              <a:t>Predavanja u “</a:t>
            </a:r>
            <a:r>
              <a:rPr lang="hr-HR" sz="2800" b="1" dirty="0">
                <a:solidFill>
                  <a:srgbClr val="FFC000"/>
                </a:solidFill>
                <a:latin typeface="Bradley Hand ITC" pitchFamily="66" charset="0"/>
              </a:rPr>
              <a:t>Znanstvenom klubu II.     gimnazije”:</a:t>
            </a:r>
          </a:p>
          <a:p>
            <a:r>
              <a:rPr lang="hr-HR" sz="2800" b="1" dirty="0">
                <a:solidFill>
                  <a:srgbClr val="002060"/>
                </a:solidFill>
                <a:latin typeface="Bradley Hand ITC" pitchFamily="66" charset="0"/>
              </a:rPr>
              <a:t>  - 28.02.2023. </a:t>
            </a:r>
            <a:r>
              <a:rPr lang="hr-HR" sz="2800" b="1" dirty="0">
                <a:solidFill>
                  <a:srgbClr val="FF0000"/>
                </a:solidFill>
                <a:latin typeface="Bradley Hand ITC" pitchFamily="66" charset="0"/>
              </a:rPr>
              <a:t>“ Život u znanosti</a:t>
            </a:r>
            <a:r>
              <a:rPr lang="hr-HR" sz="2800" b="1" dirty="0">
                <a:solidFill>
                  <a:srgbClr val="002060"/>
                </a:solidFill>
                <a:latin typeface="Bradley Hand ITC" pitchFamily="66" charset="0"/>
              </a:rPr>
              <a:t>”</a:t>
            </a:r>
          </a:p>
          <a:p>
            <a:r>
              <a:rPr lang="hr-HR" sz="2800" b="1" dirty="0">
                <a:solidFill>
                  <a:srgbClr val="002060"/>
                </a:solidFill>
                <a:latin typeface="Bradley Hand ITC" pitchFamily="66" charset="0"/>
              </a:rPr>
              <a:t> predavači: </a:t>
            </a:r>
            <a:r>
              <a:rPr lang="hr-HR" sz="2800" b="1" dirty="0">
                <a:solidFill>
                  <a:schemeClr val="accent3">
                    <a:lumMod val="75000"/>
                  </a:schemeClr>
                </a:solidFill>
                <a:latin typeface="Bradley Hand ITC" pitchFamily="66" charset="0"/>
              </a:rPr>
              <a:t>Vana Pezel</a:t>
            </a:r>
            <a:r>
              <a:rPr lang="hr-HR" sz="2800" b="1" dirty="0">
                <a:solidFill>
                  <a:srgbClr val="002060"/>
                </a:solidFill>
                <a:latin typeface="Bradley Hand ITC" pitchFamily="66" charset="0"/>
              </a:rPr>
              <a:t>j, studentica fizike</a:t>
            </a:r>
          </a:p>
          <a:p>
            <a:r>
              <a:rPr lang="hr-HR" sz="2800" b="1" dirty="0">
                <a:solidFill>
                  <a:srgbClr val="002060"/>
                </a:solidFill>
                <a:latin typeface="Bradley Hand ITC" pitchFamily="66" charset="0"/>
              </a:rPr>
              <a:t>                 </a:t>
            </a:r>
            <a:r>
              <a:rPr lang="hr-HR" sz="2800" b="1" dirty="0">
                <a:solidFill>
                  <a:schemeClr val="accent3">
                    <a:lumMod val="75000"/>
                  </a:schemeClr>
                </a:solidFill>
                <a:latin typeface="Bradley Hand ITC" pitchFamily="66" charset="0"/>
              </a:rPr>
              <a:t>Nikolina Semen,</a:t>
            </a:r>
            <a:r>
              <a:rPr lang="hr-HR" sz="2800" b="1" dirty="0">
                <a:solidFill>
                  <a:srgbClr val="002060"/>
                </a:solidFill>
                <a:latin typeface="Bradley Hand ITC" pitchFamily="66" charset="0"/>
              </a:rPr>
              <a:t> studentica biologije</a:t>
            </a:r>
          </a:p>
          <a:p>
            <a:r>
              <a:rPr lang="hr-HR" sz="2800" b="1" dirty="0">
                <a:solidFill>
                  <a:srgbClr val="002060"/>
                </a:solidFill>
                <a:latin typeface="Bradley Hand ITC" pitchFamily="66" charset="0"/>
              </a:rPr>
              <a:t>                  </a:t>
            </a:r>
            <a:r>
              <a:rPr lang="hr-HR" sz="2800" b="1" dirty="0">
                <a:solidFill>
                  <a:schemeClr val="accent3">
                    <a:lumMod val="75000"/>
                  </a:schemeClr>
                </a:solidFill>
                <a:latin typeface="Bradley Hand ITC" pitchFamily="66" charset="0"/>
              </a:rPr>
              <a:t>Marcela Mandarić</a:t>
            </a:r>
            <a:r>
              <a:rPr lang="hr-HR" sz="2800" b="1" dirty="0">
                <a:solidFill>
                  <a:srgbClr val="002060"/>
                </a:solidFill>
                <a:latin typeface="Bradley Hand ITC" pitchFamily="66" charset="0"/>
              </a:rPr>
              <a:t>,asistentica na</a:t>
            </a:r>
          </a:p>
          <a:p>
            <a:r>
              <a:rPr lang="hr-HR" sz="2800" b="1" dirty="0">
                <a:solidFill>
                  <a:srgbClr val="002060"/>
                </a:solidFill>
                <a:latin typeface="Bradley Hand ITC" pitchFamily="66" charset="0"/>
              </a:rPr>
              <a:t>           Odsjeku za matematiku PMF-a</a:t>
            </a:r>
          </a:p>
          <a:p>
            <a:r>
              <a:rPr lang="hr-HR" sz="2800" b="1" dirty="0">
                <a:solidFill>
                  <a:srgbClr val="002060"/>
                </a:solidFill>
                <a:latin typeface="Bradley Hand ITC" pitchFamily="66" charset="0"/>
              </a:rPr>
              <a:t>                  </a:t>
            </a:r>
            <a:r>
              <a:rPr lang="hr-HR" sz="2800" b="1" dirty="0">
                <a:solidFill>
                  <a:schemeClr val="accent3">
                    <a:lumMod val="75000"/>
                  </a:schemeClr>
                </a:solidFill>
                <a:latin typeface="Bradley Hand ITC" pitchFamily="66" charset="0"/>
              </a:rPr>
              <a:t>Marko Mandarić</a:t>
            </a:r>
            <a:r>
              <a:rPr lang="hr-HR" sz="2800" b="1" dirty="0">
                <a:solidFill>
                  <a:srgbClr val="002060"/>
                </a:solidFill>
                <a:latin typeface="Bradley Hand ITC" pitchFamily="66" charset="0"/>
              </a:rPr>
              <a:t>, magistar fizike</a:t>
            </a:r>
          </a:p>
          <a:p>
            <a:endParaRPr lang="hr-HR" sz="2800" b="1" dirty="0">
              <a:solidFill>
                <a:srgbClr val="002060"/>
              </a:solidFill>
              <a:latin typeface="Bradley Hand ITC" pitchFamily="66" charset="0"/>
            </a:endParaRPr>
          </a:p>
          <a:p>
            <a:r>
              <a:rPr lang="hr-HR" sz="2800" b="1" dirty="0">
                <a:solidFill>
                  <a:srgbClr val="002060"/>
                </a:solidFill>
                <a:latin typeface="Bradley Hand ITC" pitchFamily="66" charset="0"/>
              </a:rPr>
              <a:t> </a:t>
            </a:r>
            <a:endParaRPr lang="hr-HR" sz="2800" b="1" dirty="0">
              <a:solidFill>
                <a:srgbClr val="00B050"/>
              </a:solidFill>
              <a:latin typeface="Bradley Hand ITC" pitchFamily="66" charset="0"/>
            </a:endParaRPr>
          </a:p>
          <a:p>
            <a:endParaRPr lang="hr-HR" sz="2800" b="1" dirty="0">
              <a:solidFill>
                <a:srgbClr val="00B050"/>
              </a:solidFill>
              <a:latin typeface="Bradley Hand ITC" pitchFamily="66" charset="0"/>
            </a:endParaRPr>
          </a:p>
          <a:p>
            <a:endParaRPr lang="hr-HR" sz="2800" b="1" dirty="0">
              <a:latin typeface="Bradley Hand ITC" pitchFamily="66" charset="0"/>
            </a:endParaRPr>
          </a:p>
          <a:p>
            <a:r>
              <a:rPr lang="hr-HR" sz="2800" b="1" dirty="0">
                <a:solidFill>
                  <a:srgbClr val="00B050"/>
                </a:solidFill>
                <a:latin typeface="Bradley Hand ITC" pitchFamily="66" charset="0"/>
              </a:rPr>
              <a:t>                   </a:t>
            </a:r>
            <a:endParaRPr lang="hr-HR" sz="2800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11760" y="364502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sp>
        <p:nvSpPr>
          <p:cNvPr id="6" name="TextBox 5"/>
          <p:cNvSpPr txBox="1"/>
          <p:nvPr/>
        </p:nvSpPr>
        <p:spPr>
          <a:xfrm>
            <a:off x="1835696" y="3573016"/>
            <a:ext cx="56521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hr-HR" sz="2800" b="1" dirty="0">
                <a:solidFill>
                  <a:schemeClr val="accent5">
                    <a:lumMod val="50000"/>
                  </a:schemeClr>
                </a:solidFill>
                <a:latin typeface="Bradley Hand ITC" pitchFamily="66" charset="0"/>
              </a:rPr>
              <a:t>13. 03. </a:t>
            </a:r>
            <a:r>
              <a:rPr lang="hr-HR" sz="2800" b="1" dirty="0">
                <a:solidFill>
                  <a:srgbClr val="FF0000"/>
                </a:solidFill>
                <a:latin typeface="Bradley Hand ITC" pitchFamily="66" charset="0"/>
              </a:rPr>
              <a:t>˝Aristarh i Eratosten˝</a:t>
            </a:r>
          </a:p>
          <a:p>
            <a:r>
              <a:rPr lang="hr-HR" sz="2800" b="1" dirty="0">
                <a:solidFill>
                  <a:schemeClr val="accent5">
                    <a:lumMod val="50000"/>
                  </a:schemeClr>
                </a:solidFill>
                <a:latin typeface="Bradley Hand ITC" pitchFamily="66" charset="0"/>
              </a:rPr>
              <a:t>              </a:t>
            </a:r>
            <a:r>
              <a:rPr lang="hr-HR" sz="2800" b="1" dirty="0">
                <a:solidFill>
                  <a:srgbClr val="00B050"/>
                </a:solidFill>
                <a:latin typeface="Bradley Hand ITC" pitchFamily="66" charset="0"/>
              </a:rPr>
              <a:t>   </a:t>
            </a:r>
            <a:r>
              <a:rPr lang="hr-HR" sz="2800" b="1" dirty="0">
                <a:solidFill>
                  <a:schemeClr val="accent3">
                    <a:lumMod val="75000"/>
                  </a:schemeClr>
                </a:solidFill>
                <a:latin typeface="Bradley Hand ITC" pitchFamily="66" charset="0"/>
              </a:rPr>
              <a:t>Vito Karaman, 4.a</a:t>
            </a:r>
          </a:p>
        </p:txBody>
      </p:sp>
      <p:sp>
        <p:nvSpPr>
          <p:cNvPr id="7" name="Rectangle 6"/>
          <p:cNvSpPr/>
          <p:nvPr/>
        </p:nvSpPr>
        <p:spPr>
          <a:xfrm>
            <a:off x="1979712" y="4509120"/>
            <a:ext cx="59046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hr-HR" sz="2800" b="1" dirty="0">
                <a:solidFill>
                  <a:srgbClr val="002060"/>
                </a:solidFill>
                <a:latin typeface="Bradley Hand ITC" pitchFamily="66" charset="0"/>
              </a:rPr>
              <a:t>14. 03. </a:t>
            </a:r>
            <a:r>
              <a:rPr lang="hr-HR" sz="2800" b="1" dirty="0">
                <a:solidFill>
                  <a:srgbClr val="FF0000"/>
                </a:solidFill>
                <a:latin typeface="Bradley Hand ITC" pitchFamily="66" charset="0"/>
              </a:rPr>
              <a:t>˝Ljepota broja </a:t>
            </a:r>
            <a:r>
              <a:rPr lang="el-GR" sz="2800" b="1" dirty="0">
                <a:solidFill>
                  <a:srgbClr val="FF0000"/>
                </a:solidFill>
                <a:latin typeface="Bradley Hand ITC" pitchFamily="66" charset="0"/>
              </a:rPr>
              <a:t>π</a:t>
            </a:r>
            <a:r>
              <a:rPr lang="hr-HR" sz="2800" b="1" dirty="0">
                <a:solidFill>
                  <a:srgbClr val="FF0000"/>
                </a:solidFill>
                <a:latin typeface="Bradley Hand ITC" pitchFamily="66" charset="0"/>
              </a:rPr>
              <a:t>˝</a:t>
            </a:r>
          </a:p>
          <a:p>
            <a:r>
              <a:rPr lang="hr-HR" sz="2800" b="1" dirty="0">
                <a:solidFill>
                  <a:srgbClr val="00B050"/>
                </a:solidFill>
                <a:latin typeface="Bradley Hand ITC" pitchFamily="66" charset="0"/>
              </a:rPr>
              <a:t>               </a:t>
            </a:r>
            <a:r>
              <a:rPr lang="hr-HR" sz="2800" b="1" dirty="0">
                <a:solidFill>
                  <a:schemeClr val="accent3">
                    <a:lumMod val="75000"/>
                  </a:schemeClr>
                </a:solidFill>
                <a:latin typeface="Bradley Hand ITC" pitchFamily="66" charset="0"/>
              </a:rPr>
              <a:t>Dora Balić i Nelo Bečić, 1.a</a:t>
            </a:r>
            <a:endParaRPr lang="hr-HR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79712" y="5517232"/>
            <a:ext cx="60486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hr-HR" sz="2800" b="1" dirty="0">
                <a:solidFill>
                  <a:srgbClr val="002060"/>
                </a:solidFill>
                <a:latin typeface="Bradley Hand ITC" pitchFamily="66" charset="0"/>
              </a:rPr>
              <a:t>27. 03</a:t>
            </a:r>
            <a:r>
              <a:rPr lang="hr-HR" sz="2800" b="1" dirty="0">
                <a:latin typeface="Bradley Hand ITC" pitchFamily="66" charset="0"/>
              </a:rPr>
              <a:t>. </a:t>
            </a:r>
            <a:r>
              <a:rPr lang="hr-HR" sz="2800" b="1" dirty="0">
                <a:solidFill>
                  <a:srgbClr val="FF0000"/>
                </a:solidFill>
                <a:latin typeface="Bradley Hand ITC" pitchFamily="66" charset="0"/>
              </a:rPr>
              <a:t>˝Vedska matematika˝</a:t>
            </a:r>
          </a:p>
          <a:p>
            <a:r>
              <a:rPr lang="hr-HR" sz="2800" b="1" dirty="0">
                <a:solidFill>
                  <a:schemeClr val="accent3">
                    <a:lumMod val="75000"/>
                  </a:schemeClr>
                </a:solidFill>
                <a:latin typeface="Bradley Hand ITC" pitchFamily="66" charset="0"/>
              </a:rPr>
              <a:t>               Mia Rubić, 4.d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404664"/>
            <a:ext cx="7488832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>
                <a:solidFill>
                  <a:schemeClr val="accent5">
                    <a:lumMod val="50000"/>
                  </a:schemeClr>
                </a:solidFill>
                <a:latin typeface="Bradley Hand ITC" pitchFamily="66" charset="0"/>
              </a:rPr>
              <a:t>Svakog ponedjeljka  šesti školski sat održt </a:t>
            </a:r>
          </a:p>
          <a:p>
            <a:r>
              <a:rPr lang="hr-HR" sz="2800" b="1" dirty="0">
                <a:solidFill>
                  <a:schemeClr val="accent5">
                    <a:lumMod val="50000"/>
                  </a:schemeClr>
                </a:solidFill>
                <a:latin typeface="Bradley Hand ITC" pitchFamily="66" charset="0"/>
              </a:rPr>
              <a:t>ćemo predavanje: </a:t>
            </a:r>
          </a:p>
          <a:p>
            <a:r>
              <a:rPr lang="hr-HR" sz="2800" b="1" dirty="0">
                <a:latin typeface="Bradley Hand ITC" pitchFamily="66" charset="0"/>
              </a:rPr>
              <a:t>-˝</a:t>
            </a:r>
            <a:r>
              <a:rPr lang="hr-HR" sz="2800" b="1" dirty="0">
                <a:solidFill>
                  <a:srgbClr val="FF0000"/>
                </a:solidFill>
                <a:latin typeface="Bradley Hand ITC" pitchFamily="66" charset="0"/>
              </a:rPr>
              <a:t>Trigonometrijom po gradu˝</a:t>
            </a:r>
            <a:r>
              <a:rPr lang="hr-HR" sz="2800" b="1" dirty="0">
                <a:solidFill>
                  <a:schemeClr val="accent3">
                    <a:lumMod val="75000"/>
                  </a:schemeClr>
                </a:solidFill>
                <a:latin typeface="Bradley Hand ITC" pitchFamily="66" charset="0"/>
              </a:rPr>
              <a:t>, 1.a, 1.d, 1.e</a:t>
            </a:r>
          </a:p>
          <a:p>
            <a:pPr>
              <a:buFontTx/>
              <a:buChar char="-"/>
            </a:pPr>
            <a:r>
              <a:rPr lang="hr-HR" sz="2800" b="1" dirty="0">
                <a:solidFill>
                  <a:srgbClr val="FF0000"/>
                </a:solidFill>
                <a:latin typeface="Bradley Hand ITC" pitchFamily="66" charset="0"/>
              </a:rPr>
              <a:t>˝Sve naše parabole˝</a:t>
            </a:r>
            <a:r>
              <a:rPr lang="hr-HR" sz="2800" b="1" dirty="0">
                <a:latin typeface="Bradley Hand ITC" pitchFamily="66" charset="0"/>
              </a:rPr>
              <a:t>, </a:t>
            </a:r>
            <a:r>
              <a:rPr lang="hr-HR" sz="2800" b="1" dirty="0">
                <a:solidFill>
                  <a:srgbClr val="00B050"/>
                </a:solidFill>
                <a:latin typeface="Bradley Hand ITC" pitchFamily="66" charset="0"/>
              </a:rPr>
              <a:t>2.e</a:t>
            </a:r>
          </a:p>
          <a:p>
            <a:r>
              <a:rPr lang="hr-HR" sz="2800" b="1" dirty="0">
                <a:latin typeface="Bradley Hand ITC" pitchFamily="66" charset="0"/>
              </a:rPr>
              <a:t>-˝</a:t>
            </a:r>
            <a:r>
              <a:rPr lang="hr-HR" sz="2800" b="1" dirty="0">
                <a:solidFill>
                  <a:srgbClr val="FF0000"/>
                </a:solidFill>
                <a:latin typeface="Bradley Hand ITC" pitchFamily="66" charset="0"/>
              </a:rPr>
              <a:t>Što je zajedničko prirastu stanovništva, potresima,radioaktivnosti, kamatama i svježini jaja?˝</a:t>
            </a:r>
            <a:r>
              <a:rPr lang="hr-HR" sz="2800" b="1" dirty="0">
                <a:latin typeface="Bradley Hand ITC" pitchFamily="66" charset="0"/>
              </a:rPr>
              <a:t>,</a:t>
            </a:r>
            <a:r>
              <a:rPr lang="hr-HR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Bradley Hand ITC" pitchFamily="66" charset="0"/>
              </a:rPr>
              <a:t>3.e</a:t>
            </a:r>
          </a:p>
          <a:p>
            <a:r>
              <a:rPr lang="hr-HR" sz="2800" b="1" dirty="0">
                <a:solidFill>
                  <a:srgbClr val="FF0000"/>
                </a:solidFill>
                <a:latin typeface="Bradley Hand ITC" pitchFamily="66" charset="0"/>
              </a:rPr>
              <a:t>- ˝Fraktali˝ </a:t>
            </a:r>
            <a:r>
              <a:rPr lang="hr-HR" sz="2800" b="1" dirty="0">
                <a:latin typeface="Bradley Hand ITC" pitchFamily="66" charset="0"/>
              </a:rPr>
              <a:t>,</a:t>
            </a:r>
            <a:r>
              <a:rPr lang="hr-HR" sz="2800" b="1" dirty="0">
                <a:solidFill>
                  <a:srgbClr val="FFC000"/>
                </a:solidFill>
                <a:latin typeface="Bradley Hand ITC" pitchFamily="66" charset="0"/>
              </a:rPr>
              <a:t>Daniela Pažanin, 4.d</a:t>
            </a:r>
          </a:p>
          <a:p>
            <a:pPr>
              <a:buFontTx/>
              <a:buChar char="-"/>
            </a:pPr>
            <a:r>
              <a:rPr lang="hr-HR" sz="2800" b="1" dirty="0">
                <a:latin typeface="Bradley Hand ITC" pitchFamily="66" charset="0"/>
              </a:rPr>
              <a:t>˝</a:t>
            </a:r>
            <a:r>
              <a:rPr lang="hr-HR" sz="2800" b="1" dirty="0">
                <a:solidFill>
                  <a:srgbClr val="FF0000"/>
                </a:solidFill>
                <a:latin typeface="Bradley Hand ITC" pitchFamily="66" charset="0"/>
              </a:rPr>
              <a:t>Matematika u arhitekturi˝</a:t>
            </a:r>
            <a:r>
              <a:rPr lang="hr-HR" sz="2800" b="1" dirty="0">
                <a:solidFill>
                  <a:schemeClr val="accent1">
                    <a:lumMod val="75000"/>
                  </a:schemeClr>
                </a:solidFill>
                <a:latin typeface="Bradley Hand ITC" pitchFamily="66" charset="0"/>
              </a:rPr>
              <a:t>, Antea Belas, 4.a i Ivka Živković Kuljiš, 4.d</a:t>
            </a:r>
          </a:p>
          <a:p>
            <a:r>
              <a:rPr lang="hr-HR" sz="2800" b="1" dirty="0">
                <a:solidFill>
                  <a:srgbClr val="FF0000"/>
                </a:solidFill>
                <a:latin typeface="Bradley Hand ITC" pitchFamily="66" charset="0"/>
              </a:rPr>
              <a:t>- “Princip uzastopnog prebrojavanja,permutacije i kombinacije</a:t>
            </a:r>
            <a:r>
              <a:rPr lang="hr-HR" sz="2800" b="1" dirty="0">
                <a:solidFill>
                  <a:srgbClr val="002060"/>
                </a:solidFill>
                <a:latin typeface="Bradley Hand ITC" pitchFamily="66" charset="0"/>
              </a:rPr>
              <a:t>”, 3.d</a:t>
            </a:r>
          </a:p>
          <a:p>
            <a:r>
              <a:rPr lang="hr-HR" sz="2800" b="1" dirty="0">
                <a:solidFill>
                  <a:schemeClr val="accent6">
                    <a:lumMod val="75000"/>
                  </a:schemeClr>
                </a:solidFill>
                <a:latin typeface="Bradley Hand ITC" pitchFamily="66" charset="0"/>
              </a:rPr>
              <a:t>- </a:t>
            </a:r>
            <a:r>
              <a:rPr lang="hr-HR" sz="2800" b="1" dirty="0">
                <a:solidFill>
                  <a:srgbClr val="FF0000"/>
                </a:solidFill>
                <a:latin typeface="Bradley Hand ITC" pitchFamily="66" charset="0"/>
              </a:rPr>
              <a:t>“Vjerojatnost”, </a:t>
            </a:r>
            <a:r>
              <a:rPr lang="hr-HR" sz="2800" b="1" dirty="0">
                <a:solidFill>
                  <a:schemeClr val="accent6">
                    <a:lumMod val="75000"/>
                  </a:schemeClr>
                </a:solidFill>
                <a:latin typeface="Bradley Hand ITC" pitchFamily="66" charset="0"/>
              </a:rPr>
              <a:t>Ema Gabela, Ana Žarković,4.f</a:t>
            </a:r>
          </a:p>
          <a:p>
            <a:pPr>
              <a:buFontTx/>
              <a:buChar char="-"/>
            </a:pPr>
            <a:endParaRPr lang="hr-HR" sz="2800" b="1" dirty="0">
              <a:latin typeface="Bradley Hand ITC" pitchFamily="66" charset="0"/>
            </a:endParaRPr>
          </a:p>
          <a:p>
            <a:pPr>
              <a:buFontTx/>
              <a:buChar char="-"/>
            </a:pPr>
            <a:endParaRPr lang="hr-HR" sz="2800" b="1" dirty="0">
              <a:latin typeface="Bradley Hand ITC" pitchFamily="66" charset="0"/>
            </a:endParaRPr>
          </a:p>
          <a:p>
            <a:endParaRPr lang="hr-HR" sz="2800" b="1" dirty="0">
              <a:latin typeface="Bradley Hand ITC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6163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467544" y="404664"/>
            <a:ext cx="606768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800" b="1" dirty="0">
                <a:latin typeface="Bradley Hand ITC" pitchFamily="66" charset="0"/>
              </a:rPr>
              <a:t>onine predavanja  “</a:t>
            </a:r>
            <a:r>
              <a:rPr lang="hr-HR" sz="2800" b="1" dirty="0">
                <a:solidFill>
                  <a:srgbClr val="FF0000"/>
                </a:solidFill>
                <a:latin typeface="Bradley Hand ITC" pitchFamily="66" charset="0"/>
              </a:rPr>
              <a:t>Financijski tjedan </a:t>
            </a:r>
            <a:r>
              <a:rPr lang="hr-HR" sz="2800" b="1" dirty="0">
                <a:latin typeface="Bradley Hand ITC" pitchFamily="66" charset="0"/>
              </a:rPr>
              <a:t>“</a:t>
            </a:r>
          </a:p>
          <a:p>
            <a:endParaRPr lang="hr-HR" sz="2800" b="1" dirty="0">
              <a:latin typeface="Bradley Hand ITC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9552" y="1124744"/>
            <a:ext cx="8592417" cy="44012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800" b="1" dirty="0">
                <a:solidFill>
                  <a:srgbClr val="7030A0"/>
                </a:solidFill>
                <a:latin typeface="Bradley Hand ITC" pitchFamily="66" charset="0"/>
              </a:rPr>
              <a:t> </a:t>
            </a:r>
            <a:r>
              <a:rPr lang="hr-HR" sz="2800" b="1" dirty="0">
                <a:latin typeface="Bradley Hand ITC" pitchFamily="66" charset="0"/>
              </a:rPr>
              <a:t>U okviru Tjedna  novca koji se ove godine održava </a:t>
            </a:r>
          </a:p>
          <a:p>
            <a:r>
              <a:rPr lang="hr-HR" sz="2800" b="1" dirty="0">
                <a:latin typeface="Bradley Hand ITC" pitchFamily="66" charset="0"/>
              </a:rPr>
              <a:t>od 20. – 26. ožujka 2023. naši učenici su pripremili </a:t>
            </a:r>
          </a:p>
          <a:p>
            <a:r>
              <a:rPr lang="hr-HR" sz="2800" b="1" dirty="0">
                <a:latin typeface="Bradley Hand ITC" pitchFamily="66" charset="0"/>
              </a:rPr>
              <a:t>prigodna online predavanja koji će biti objavljeni na</a:t>
            </a:r>
          </a:p>
          <a:p>
            <a:r>
              <a:rPr lang="hr-HR" sz="2800" b="1" dirty="0">
                <a:latin typeface="Bradley Hand ITC" pitchFamily="66" charset="0"/>
              </a:rPr>
              <a:t>stranicama naše škole:</a:t>
            </a:r>
          </a:p>
          <a:p>
            <a:r>
              <a:rPr lang="hr-HR" sz="2800" b="1" dirty="0">
                <a:solidFill>
                  <a:srgbClr val="7030A0"/>
                </a:solidFill>
                <a:latin typeface="Bradley Hand ITC" pitchFamily="66" charset="0"/>
              </a:rPr>
              <a:t>                   </a:t>
            </a:r>
            <a:r>
              <a:rPr lang="hr-HR" sz="2800" b="1" dirty="0">
                <a:solidFill>
                  <a:srgbClr val="FF0000"/>
                </a:solidFill>
                <a:latin typeface="Bradley Hand ITC" pitchFamily="66" charset="0"/>
              </a:rPr>
              <a:t>-” Stambena štednja i životno osiguranje”</a:t>
            </a:r>
          </a:p>
          <a:p>
            <a:r>
              <a:rPr lang="hr-HR" sz="2800" b="1" dirty="0">
                <a:solidFill>
                  <a:srgbClr val="FF0000"/>
                </a:solidFill>
                <a:latin typeface="Bradley Hand ITC" pitchFamily="66" charset="0"/>
              </a:rPr>
              <a:t>                   </a:t>
            </a:r>
            <a:r>
              <a:rPr lang="hr-HR" sz="2800" b="1" dirty="0">
                <a:solidFill>
                  <a:srgbClr val="002060"/>
                </a:solidFill>
                <a:latin typeface="Bradley Hand ITC" pitchFamily="66" charset="0"/>
              </a:rPr>
              <a:t>Kiara Rogač, Nikolina Topić, Laura Ruščić,</a:t>
            </a:r>
          </a:p>
          <a:p>
            <a:r>
              <a:rPr lang="hr-HR" sz="2800" b="1" dirty="0">
                <a:solidFill>
                  <a:srgbClr val="002060"/>
                </a:solidFill>
                <a:latin typeface="Bradley Hand ITC" pitchFamily="66" charset="0"/>
              </a:rPr>
              <a:t>                    Sara Šimundić,4.e</a:t>
            </a:r>
          </a:p>
          <a:p>
            <a:r>
              <a:rPr lang="hr-HR" sz="2800" b="1" dirty="0">
                <a:solidFill>
                  <a:srgbClr val="FF0000"/>
                </a:solidFill>
                <a:latin typeface="Bradley Hand ITC" pitchFamily="66" charset="0"/>
              </a:rPr>
              <a:t>                   -”Lažni euri”,</a:t>
            </a:r>
            <a:r>
              <a:rPr lang="hr-HR" sz="2800" b="1" dirty="0">
                <a:solidFill>
                  <a:srgbClr val="002060"/>
                </a:solidFill>
                <a:latin typeface="Bradley Hand ITC" pitchFamily="66" charset="0"/>
              </a:rPr>
              <a:t>Aneta Matas, Antonela </a:t>
            </a:r>
          </a:p>
          <a:p>
            <a:r>
              <a:rPr lang="hr-HR" sz="2800" b="1" dirty="0">
                <a:solidFill>
                  <a:srgbClr val="002060"/>
                </a:solidFill>
                <a:latin typeface="Bradley Hand ITC" pitchFamily="66" charset="0"/>
              </a:rPr>
              <a:t>                   Borzić,2.f</a:t>
            </a:r>
          </a:p>
          <a:p>
            <a:r>
              <a:rPr lang="hr-HR" sz="2800" b="1" dirty="0">
                <a:solidFill>
                  <a:srgbClr val="FF0000"/>
                </a:solidFill>
                <a:latin typeface="Bradley Hand ITC" pitchFamily="66" charset="0"/>
              </a:rPr>
              <a:t>      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2123728" y="5085184"/>
            <a:ext cx="70202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>
                <a:solidFill>
                  <a:srgbClr val="FF0000"/>
                </a:solidFill>
                <a:latin typeface="Bradley Hand ITC" pitchFamily="66" charset="0"/>
              </a:rPr>
              <a:t>  -" Kamatni račun“, </a:t>
            </a:r>
            <a:r>
              <a:rPr lang="hr-HR" sz="2800" b="1" dirty="0">
                <a:solidFill>
                  <a:srgbClr val="002060"/>
                </a:solidFill>
                <a:latin typeface="Bradley Hand ITC" pitchFamily="66" charset="0"/>
              </a:rPr>
              <a:t>Elena Bandalović, 4.a</a:t>
            </a:r>
          </a:p>
          <a:p>
            <a:r>
              <a:rPr lang="hr-HR" sz="2800" b="1" dirty="0">
                <a:solidFill>
                  <a:srgbClr val="FF0000"/>
                </a:solidFill>
                <a:latin typeface="Bradley Hand ITC" pitchFamily="66" charset="0"/>
              </a:rPr>
              <a:t>  -"Financijske prevare" ,</a:t>
            </a:r>
            <a:r>
              <a:rPr lang="hr-HR" sz="2800" b="1" dirty="0">
                <a:solidFill>
                  <a:srgbClr val="002060"/>
                </a:solidFill>
                <a:latin typeface="Bradley Hand ITC" pitchFamily="66" charset="0"/>
              </a:rPr>
              <a:t>Malena Lorraine          Alebić i Ela Silić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6163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642955" y="1124744"/>
            <a:ext cx="8592417" cy="39703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800" b="1" dirty="0">
                <a:solidFill>
                  <a:srgbClr val="FF0000"/>
                </a:solidFill>
                <a:latin typeface="Bradley Hand ITC" pitchFamily="66" charset="0"/>
              </a:rPr>
              <a:t>odlazak naših učenika u Španjolsku</a:t>
            </a:r>
          </a:p>
          <a:p>
            <a:endParaRPr lang="hr-HR" sz="2800" b="1" dirty="0">
              <a:latin typeface="Bradley Hand ITC" pitchFamily="66" charset="0"/>
            </a:endParaRPr>
          </a:p>
          <a:p>
            <a:r>
              <a:rPr lang="hr-HR" sz="2800" b="1" dirty="0">
                <a:latin typeface="Bradley Hand ITC" pitchFamily="66" charset="0"/>
              </a:rPr>
              <a:t>16.travnja 2023. grupa naših učenika pod vodstvom</a:t>
            </a:r>
          </a:p>
          <a:p>
            <a:r>
              <a:rPr lang="hr-HR" sz="2800" b="1" dirty="0">
                <a:latin typeface="Bradley Hand ITC" pitchFamily="66" charset="0"/>
              </a:rPr>
              <a:t>svojih professorica Ane Marije Brzice, prof., Dine </a:t>
            </a:r>
          </a:p>
          <a:p>
            <a:r>
              <a:rPr lang="hr-HR" sz="2800" b="1" dirty="0">
                <a:latin typeface="Bradley Hand ITC" pitchFamily="66" charset="0"/>
              </a:rPr>
              <a:t>Spahije , prof. i Karmen Šesnić, prof. idu u Španjolsku</a:t>
            </a:r>
          </a:p>
          <a:p>
            <a:r>
              <a:rPr lang="hr-HR" sz="2800" b="1" dirty="0">
                <a:latin typeface="Bradley Hand ITC" pitchFamily="66" charset="0"/>
              </a:rPr>
              <a:t>u grad Leon u okviru Erasmus + projekta </a:t>
            </a:r>
          </a:p>
          <a:p>
            <a:r>
              <a:rPr lang="hr-HR" sz="2800" b="1" dirty="0">
                <a:solidFill>
                  <a:schemeClr val="accent6">
                    <a:lumMod val="75000"/>
                  </a:schemeClr>
                </a:solidFill>
                <a:latin typeface="Bradley Hand ITC" pitchFamily="66" charset="0"/>
              </a:rPr>
              <a:t>“ INTEGRATED LITERACY IN ACTION</a:t>
            </a:r>
            <a:r>
              <a:rPr lang="hr-HR" sz="2800" b="1" dirty="0">
                <a:latin typeface="Bradley Hand ITC" pitchFamily="66" charset="0"/>
              </a:rPr>
              <a:t>”. Tema </a:t>
            </a:r>
          </a:p>
          <a:p>
            <a:r>
              <a:rPr lang="hr-HR" sz="2800" b="1" dirty="0">
                <a:latin typeface="Bradley Hand ITC" pitchFamily="66" charset="0"/>
              </a:rPr>
              <a:t>zadnjeg modula je prirodoslovana pismenost.</a:t>
            </a:r>
          </a:p>
          <a:p>
            <a:endParaRPr lang="hr-HR" sz="2800" b="1" dirty="0">
              <a:solidFill>
                <a:schemeClr val="accent5">
                  <a:lumMod val="75000"/>
                </a:schemeClr>
              </a:solidFill>
              <a:latin typeface="Bradley Hand ITC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71800" y="4797152"/>
            <a:ext cx="809790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000" b="1" dirty="0">
                <a:solidFill>
                  <a:srgbClr val="FF0000"/>
                </a:solidFill>
                <a:latin typeface="Bradley Hand ITC" pitchFamily="66" charset="0"/>
              </a:rPr>
              <a:t>Aktiv matematike II.gimnazije:</a:t>
            </a:r>
            <a:r>
              <a:rPr lang="hr-HR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Bradley Hand ITC" pitchFamily="66" charset="0"/>
              </a:rPr>
              <a:t>Sanda Ilić,prof., </a:t>
            </a:r>
          </a:p>
          <a:p>
            <a:r>
              <a:rPr lang="hr-HR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Bradley Hand ITC" pitchFamily="66" charset="0"/>
              </a:rPr>
              <a:t>Aleksandra Pletikosić,prof.,Karmen  Šesnić, prof., </a:t>
            </a:r>
          </a:p>
          <a:p>
            <a:r>
              <a:rPr lang="hr-HR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Bradley Hand ITC" pitchFamily="66" charset="0"/>
              </a:rPr>
              <a:t>Sanj a Vitaljić,prof.,Marko  Mandarić,magistar fizike</a:t>
            </a:r>
          </a:p>
          <a:p>
            <a:endParaRPr lang="hr-HR" sz="2000" b="1" dirty="0">
              <a:solidFill>
                <a:schemeClr val="tx2">
                  <a:lumMod val="60000"/>
                  <a:lumOff val="40000"/>
                </a:schemeClr>
              </a:solidFill>
              <a:latin typeface="Bradley Hand ITC" pitchFamily="66" charset="0"/>
            </a:endParaRPr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188640"/>
            <a:ext cx="13716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504</Words>
  <Application>Microsoft Office PowerPoint</Application>
  <PresentationFormat>Prikaz na zaslonu (4:3)</PresentationFormat>
  <Paragraphs>67</Paragraphs>
  <Slides>6</Slides>
  <Notes>0</Notes>
  <HiddenSlides>0</HiddenSlides>
  <MMClips>0</MMClips>
  <ScaleCrop>false</ScaleCrop>
  <HeadingPairs>
    <vt:vector size="8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Uloženi OLE poslužitelji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2" baseType="lpstr">
      <vt:lpstr>Aharoni</vt:lpstr>
      <vt:lpstr>Arial</vt:lpstr>
      <vt:lpstr>Bradley Hand ITC</vt:lpstr>
      <vt:lpstr>Calibri</vt:lpstr>
      <vt:lpstr>Office Theme</vt:lpstr>
      <vt:lpstr>Equation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SANDA</dc:creator>
  <cp:lastModifiedBy>Windows User</cp:lastModifiedBy>
  <cp:revision>41</cp:revision>
  <cp:lastPrinted>2023-03-10T08:41:20Z</cp:lastPrinted>
  <dcterms:created xsi:type="dcterms:W3CDTF">2019-03-11T13:32:27Z</dcterms:created>
  <dcterms:modified xsi:type="dcterms:W3CDTF">2023-03-10T08:42:39Z</dcterms:modified>
</cp:coreProperties>
</file>